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3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90" r:id="rId26"/>
    <p:sldId id="280" r:id="rId27"/>
    <p:sldId id="281" r:id="rId28"/>
    <p:sldId id="282" r:id="rId29"/>
    <p:sldId id="283" r:id="rId30"/>
    <p:sldId id="284" r:id="rId31"/>
    <p:sldId id="285" r:id="rId32"/>
    <p:sldId id="286" r:id="rId33"/>
    <p:sldId id="291" r:id="rId34"/>
    <p:sldId id="287" r:id="rId35"/>
    <p:sldId id="288" r:id="rId36"/>
    <p:sldId id="289" r:id="rId3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3" autoAdjust="0"/>
    <p:restoredTop sz="94660"/>
  </p:normalViewPr>
  <p:slideViewPr>
    <p:cSldViewPr>
      <p:cViewPr varScale="1">
        <p:scale>
          <a:sx n="73" d="100"/>
          <a:sy n="73" d="100"/>
        </p:scale>
        <p:origin x="-34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5FB0EA-0883-473F-88FD-5718CA873D76}" type="datetimeFigureOut">
              <a:rPr kumimoji="1" lang="ja-JP" altLang="en-US" smtClean="0"/>
              <a:t>2017/1/12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40A433-AE23-4970-BAC6-62246CCE9F8A}" type="slidenum">
              <a:rPr kumimoji="1" lang="ja-JP" altLang="en-US" smtClean="0"/>
              <a:t>‹#›</a:t>
            </a:fld>
            <a:endParaRPr kumimoji="1" lang="ja-JP" altLang="en-US"/>
          </a:p>
        </p:txBody>
      </p:sp>
    </p:spTree>
    <p:extLst>
      <p:ext uri="{BB962C8B-B14F-4D97-AF65-F5344CB8AC3E}">
        <p14:creationId xmlns:p14="http://schemas.microsoft.com/office/powerpoint/2010/main" val="95867755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705600" y="4206240"/>
            <a:ext cx="960120" cy="457200"/>
          </a:xfrm>
        </p:spPr>
        <p:txBody>
          <a:bodyPr/>
          <a:lstStyle/>
          <a:p>
            <a:fld id="{646B6CDE-DE01-4AA0-9635-ABDD6E73CEF8}" type="datetimeFigureOut">
              <a:rPr kumimoji="1" lang="ja-JP" altLang="en-US" smtClean="0"/>
              <a:t>2017/1/12</a:t>
            </a:fld>
            <a:endParaRPr kumimoji="1" lang="ja-JP" altLang="en-US"/>
          </a:p>
        </p:txBody>
      </p:sp>
      <p:sp>
        <p:nvSpPr>
          <p:cNvPr id="17" name="フッター プレースホルダー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ー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143000"/>
            <a:ext cx="6248400" cy="5486400"/>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6" name="日付プレースホルダー 25"/>
          <p:cNvSpPr>
            <a:spLocks noGrp="1"/>
          </p:cNvSpPr>
          <p:nvPr>
            <p:ph type="dt" sz="half" idx="10"/>
          </p:nvPr>
        </p:nvSpPr>
        <p:spPr/>
        <p:txBody>
          <a:bodyPr rtlCol="0"/>
          <a:lstStyle/>
          <a:p>
            <a:fld id="{646B6CDE-DE01-4AA0-9635-ABDD6E73CEF8}" type="datetimeFigureOut">
              <a:rPr kumimoji="1" lang="ja-JP" altLang="en-US" smtClean="0"/>
              <a:t>2017/1/12</a:t>
            </a:fld>
            <a:endParaRPr kumimoji="1" lang="ja-JP" altLang="en-US"/>
          </a:p>
        </p:txBody>
      </p:sp>
      <p:sp>
        <p:nvSpPr>
          <p:cNvPr id="27" name="スライド番号プレースホルダー 26"/>
          <p:cNvSpPr>
            <a:spLocks noGrp="1"/>
          </p:cNvSpPr>
          <p:nvPr>
            <p:ph type="sldNum" sz="quarter" idx="11"/>
          </p:nvPr>
        </p:nvSpPr>
        <p:spPr/>
        <p:txBody>
          <a:bodyPr rtlCol="0"/>
          <a:lstStyle/>
          <a:p>
            <a:fld id="{06C83999-C76C-4BE0-B480-57F1A330F4E7}" type="slidenum">
              <a:rPr kumimoji="1" lang="ja-JP" altLang="en-US" smtClean="0"/>
              <a:t>‹#›</a:t>
            </a:fld>
            <a:endParaRPr kumimoji="1" lang="ja-JP" altLang="en-US"/>
          </a:p>
        </p:txBody>
      </p:sp>
      <p:sp>
        <p:nvSpPr>
          <p:cNvPr id="28" name="フッター プレースホルダー 2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a:xfrm>
            <a:off x="6583680" y="612648"/>
            <a:ext cx="957264" cy="457200"/>
          </a:xfrm>
        </p:spPr>
        <p:txBody>
          <a:bodyPr/>
          <a:lstStyle/>
          <a:p>
            <a:fld id="{646B6CDE-DE01-4AA0-9635-ABDD6E73CEF8}" type="datetimeFigureOut">
              <a:rPr kumimoji="1" lang="ja-JP" altLang="en-US" smtClean="0"/>
              <a:t>2017/1/12</a:t>
            </a:fld>
            <a:endParaRPr kumimoji="1" lang="ja-JP" altLang="en-US"/>
          </a:p>
        </p:txBody>
      </p:sp>
      <p:sp>
        <p:nvSpPr>
          <p:cNvPr id="4" name="フッター プレースホルダー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ー 4"/>
          <p:cNvSpPr>
            <a:spLocks noGrp="1"/>
          </p:cNvSpPr>
          <p:nvPr>
            <p:ph type="sldNum" sz="quarter" idx="12"/>
          </p:nvPr>
        </p:nvSpPr>
        <p:spPr>
          <a:xfrm>
            <a:off x="8174736" y="2272"/>
            <a:ext cx="762000" cy="365760"/>
          </a:xfrm>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646B6CDE-DE01-4AA0-9635-ABDD6E73CEF8}" type="datetimeFigureOut">
              <a:rPr kumimoji="1" lang="ja-JP" altLang="en-US" smtClean="0"/>
              <a:t>2017/1/12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6C83999-C76C-4BE0-B480-57F1A330F4E7}"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ー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46B6CDE-DE01-4AA0-9635-ABDD6E73CEF8}" type="datetimeFigureOut">
              <a:rPr kumimoji="1" lang="ja-JP" altLang="en-US" smtClean="0"/>
              <a:t>2017/1/12</a:t>
            </a:fld>
            <a:endParaRPr kumimoji="1" lang="ja-JP" altLang="en-US"/>
          </a:p>
        </p:txBody>
      </p:sp>
      <p:sp>
        <p:nvSpPr>
          <p:cNvPr id="3" name="フッター プレースホルダー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a:p>
        </p:txBody>
      </p:sp>
      <p:sp>
        <p:nvSpPr>
          <p:cNvPr id="23" name="スライド番号プレースホルダー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06C83999-C76C-4BE0-B480-57F1A330F4E7}"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雑誌会</a:t>
            </a:r>
            <a:endParaRPr kumimoji="1" lang="ja-JP" altLang="en-US" dirty="0"/>
          </a:p>
        </p:txBody>
      </p:sp>
      <p:sp>
        <p:nvSpPr>
          <p:cNvPr id="3" name="サブタイトル 2"/>
          <p:cNvSpPr>
            <a:spLocks noGrp="1"/>
          </p:cNvSpPr>
          <p:nvPr>
            <p:ph type="subTitle" idx="1"/>
          </p:nvPr>
        </p:nvSpPr>
        <p:spPr/>
        <p:txBody>
          <a:bodyPr>
            <a:normAutofit/>
          </a:bodyPr>
          <a:lstStyle/>
          <a:p>
            <a:r>
              <a:rPr kumimoji="1" lang="en-US" altLang="ja-JP" dirty="0" smtClean="0"/>
              <a:t>16g563</a:t>
            </a:r>
          </a:p>
          <a:p>
            <a:r>
              <a:rPr lang="ja-JP" altLang="en-US" dirty="0" smtClean="0"/>
              <a:t>常田　旦</a:t>
            </a:r>
            <a:endParaRPr lang="en-US" altLang="ja-JP" dirty="0" smtClean="0"/>
          </a:p>
          <a:p>
            <a:r>
              <a:rPr kumimoji="1" lang="en-US" altLang="ja-JP" dirty="0" smtClean="0"/>
              <a:t>2017</a:t>
            </a:r>
            <a:r>
              <a:rPr kumimoji="1" lang="ja-JP" altLang="en-US" dirty="0" smtClean="0"/>
              <a:t>年</a:t>
            </a:r>
            <a:r>
              <a:rPr kumimoji="1" lang="en-US" altLang="ja-JP" dirty="0" smtClean="0"/>
              <a:t>1</a:t>
            </a:r>
            <a:r>
              <a:rPr kumimoji="1" lang="ja-JP" altLang="en-US" dirty="0" smtClean="0"/>
              <a:t>月</a:t>
            </a:r>
            <a:r>
              <a:rPr kumimoji="1" lang="en-US" altLang="ja-JP" dirty="0" smtClean="0"/>
              <a:t>11</a:t>
            </a:r>
            <a:r>
              <a:rPr kumimoji="1" lang="ja-JP" altLang="en-US" dirty="0" smtClean="0"/>
              <a:t>日</a:t>
            </a:r>
            <a:endParaRPr kumimoji="1" lang="ja-JP" altLang="en-US" dirty="0"/>
          </a:p>
        </p:txBody>
      </p:sp>
      <p:sp>
        <p:nvSpPr>
          <p:cNvPr id="4" name="テキスト ボックス 3"/>
          <p:cNvSpPr txBox="1"/>
          <p:nvPr/>
        </p:nvSpPr>
        <p:spPr>
          <a:xfrm>
            <a:off x="1115616" y="6093296"/>
            <a:ext cx="7920880" cy="646331"/>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Erik P. A. </a:t>
            </a:r>
            <a:r>
              <a:rPr lang="en-US" altLang="ja-JP" dirty="0" err="1">
                <a:latin typeface="Times New Roman" panose="02020603050405020304" pitchFamily="18" charset="0"/>
                <a:cs typeface="Times New Roman" panose="02020603050405020304" pitchFamily="18" charset="0"/>
              </a:rPr>
              <a:t>Couzijn</a:t>
            </a:r>
            <a:r>
              <a:rPr lang="en-US" altLang="ja-JP" dirty="0">
                <a:latin typeface="Times New Roman" panose="02020603050405020304" pitchFamily="18" charset="0"/>
                <a:cs typeface="Times New Roman" panose="02020603050405020304" pitchFamily="18" charset="0"/>
              </a:rPr>
              <a:t>, J. Chris </a:t>
            </a:r>
            <a:r>
              <a:rPr lang="en-US" altLang="ja-JP" dirty="0" err="1">
                <a:latin typeface="Times New Roman" panose="02020603050405020304" pitchFamily="18" charset="0"/>
                <a:cs typeface="Times New Roman" panose="02020603050405020304" pitchFamily="18" charset="0"/>
              </a:rPr>
              <a:t>Slootweg</a:t>
            </a:r>
            <a:r>
              <a:rPr lang="en-US" altLang="ja-JP" dirty="0">
                <a:latin typeface="Times New Roman" panose="02020603050405020304" pitchFamily="18" charset="0"/>
                <a:cs typeface="Times New Roman" panose="02020603050405020304" pitchFamily="18" charset="0"/>
              </a:rPr>
              <a:t>, Andreas W. Ehlers, and Koop </a:t>
            </a:r>
            <a:r>
              <a:rPr lang="en-US" altLang="ja-JP" dirty="0" err="1">
                <a:latin typeface="Times New Roman" panose="02020603050405020304" pitchFamily="18" charset="0"/>
                <a:cs typeface="Times New Roman" panose="02020603050405020304" pitchFamily="18" charset="0"/>
              </a:rPr>
              <a:t>Lammertsma</a:t>
            </a:r>
            <a:r>
              <a:rPr lang="en-US" altLang="ja-JP" dirty="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a:r>
            <a:br>
              <a:rPr lang="en-US" altLang="ja-JP" dirty="0" smtClean="0">
                <a:latin typeface="Times New Roman" panose="02020603050405020304" pitchFamily="18" charset="0"/>
                <a:cs typeface="Times New Roman" panose="02020603050405020304" pitchFamily="18" charset="0"/>
              </a:rPr>
            </a:br>
            <a:r>
              <a:rPr lang="en-US" altLang="ja-JP" i="1" dirty="0" smtClean="0">
                <a:latin typeface="Times New Roman" panose="02020603050405020304" pitchFamily="18" charset="0"/>
                <a:cs typeface="Times New Roman" panose="02020603050405020304" pitchFamily="18" charset="0"/>
              </a:rPr>
              <a:t>J</a:t>
            </a:r>
            <a:r>
              <a:rPr lang="en-US" altLang="ja-JP" i="1" dirty="0">
                <a:latin typeface="Times New Roman" panose="02020603050405020304" pitchFamily="18" charset="0"/>
                <a:cs typeface="Times New Roman" panose="02020603050405020304" pitchFamily="18" charset="0"/>
              </a:rPr>
              <a:t>. Am. Chem. Soc.,</a:t>
            </a:r>
            <a:r>
              <a:rPr lang="en-US" altLang="ja-JP" dirty="0">
                <a:latin typeface="Times New Roman" panose="02020603050405020304" pitchFamily="18" charset="0"/>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2010</a:t>
            </a:r>
            <a:r>
              <a:rPr lang="en-US" altLang="ja-JP" dirty="0">
                <a:latin typeface="Times New Roman" panose="02020603050405020304" pitchFamily="18" charset="0"/>
                <a:cs typeface="Times New Roman" panose="02020603050405020304" pitchFamily="18" charset="0"/>
              </a:rPr>
              <a:t>, 132 (51), pp </a:t>
            </a:r>
            <a:r>
              <a:rPr lang="en-US" altLang="ja-JP" dirty="0" smtClean="0">
                <a:latin typeface="Times New Roman" panose="02020603050405020304" pitchFamily="18" charset="0"/>
                <a:cs typeface="Times New Roman" panose="02020603050405020304" pitchFamily="18" charset="0"/>
              </a:rPr>
              <a:t>18127-18140</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820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3456384" cy="523220"/>
          </a:xfrm>
          <a:prstGeom prst="rect">
            <a:avLst/>
          </a:prstGeom>
          <a:noFill/>
        </p:spPr>
        <p:txBody>
          <a:bodyPr wrap="square" rtlCol="0">
            <a:spAutoFit/>
          </a:bodyPr>
          <a:lstStyle/>
          <a:p>
            <a:r>
              <a:rPr lang="ja-JP" altLang="en-US" sz="2800" dirty="0"/>
              <a:t>置換基交換</a:t>
            </a:r>
            <a:r>
              <a:rPr lang="ja-JP" altLang="en-US" sz="2800" dirty="0" smtClean="0"/>
              <a:t>の分析</a:t>
            </a:r>
            <a:endParaRPr kumimoji="1" lang="ja-JP" alt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86" y="1988840"/>
            <a:ext cx="458152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292080" y="2420888"/>
            <a:ext cx="3600400" cy="1015663"/>
          </a:xfrm>
          <a:prstGeom prst="rect">
            <a:avLst/>
          </a:prstGeom>
          <a:noFill/>
        </p:spPr>
        <p:txBody>
          <a:bodyPr wrap="square" rtlCol="0">
            <a:spAutoFit/>
          </a:bodyPr>
          <a:lstStyle/>
          <a:p>
            <a:r>
              <a:rPr kumimoji="1" lang="ja-JP" altLang="en-US" sz="2000" dirty="0" smtClean="0"/>
              <a:t>それぞれの五配位化合物における擬回転の種類とギブスの自由エネルギー（</a:t>
            </a:r>
            <a:r>
              <a:rPr lang="en-US" altLang="ja-JP" sz="2000" dirty="0"/>
              <a:t>Δ</a:t>
            </a:r>
            <a:r>
              <a:rPr kumimoji="1" lang="en-US" altLang="ja-JP" sz="2000" baseline="30000" dirty="0" smtClean="0">
                <a:latin typeface="Arial"/>
                <a:cs typeface="Arial"/>
              </a:rPr>
              <a:t>‡</a:t>
            </a:r>
            <a:r>
              <a:rPr kumimoji="1" lang="en-US" altLang="ja-JP" sz="2000" dirty="0" smtClean="0"/>
              <a:t>G</a:t>
            </a:r>
            <a:r>
              <a:rPr kumimoji="1" lang="ja-JP" altLang="en-US" sz="2000" dirty="0" smtClean="0"/>
              <a:t>）</a:t>
            </a:r>
            <a:endParaRPr kumimoji="1" lang="en-US" altLang="ja-JP" sz="2000" dirty="0" smtClean="0"/>
          </a:p>
        </p:txBody>
      </p:sp>
    </p:spTree>
    <p:extLst>
      <p:ext uri="{BB962C8B-B14F-4D97-AF65-F5344CB8AC3E}">
        <p14:creationId xmlns:p14="http://schemas.microsoft.com/office/powerpoint/2010/main" val="4099630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67544" y="548680"/>
            <a:ext cx="3456384" cy="523220"/>
          </a:xfrm>
          <a:prstGeom prst="rect">
            <a:avLst/>
          </a:prstGeom>
          <a:noFill/>
        </p:spPr>
        <p:txBody>
          <a:bodyPr wrap="square" rtlCol="0">
            <a:spAutoFit/>
          </a:bodyPr>
          <a:lstStyle/>
          <a:p>
            <a:r>
              <a:rPr lang="ja-JP" altLang="en-US" sz="2800" dirty="0"/>
              <a:t>置換基交換</a:t>
            </a:r>
            <a:r>
              <a:rPr lang="ja-JP" altLang="en-US" sz="2800" dirty="0" smtClean="0"/>
              <a:t>の分析</a:t>
            </a:r>
            <a:endParaRPr kumimoji="1" lang="ja-JP" altLang="en-US"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504912"/>
            <a:ext cx="5012436" cy="122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10560" y="1268760"/>
            <a:ext cx="5729592" cy="400110"/>
          </a:xfrm>
          <a:prstGeom prst="rect">
            <a:avLst/>
          </a:prstGeom>
          <a:noFill/>
        </p:spPr>
        <p:txBody>
          <a:bodyPr wrap="square" rtlCol="0">
            <a:spAutoFit/>
          </a:bodyPr>
          <a:lstStyle/>
          <a:p>
            <a:r>
              <a:rPr lang="ja-JP" altLang="en-US" sz="2000" dirty="0" smtClean="0"/>
              <a:t>無置換、一置換およびホモレプティック</a:t>
            </a:r>
            <a:endParaRPr kumimoji="1" lang="ja-JP" altLang="en-US" sz="2000" dirty="0"/>
          </a:p>
        </p:txBody>
      </p:sp>
      <p:sp>
        <p:nvSpPr>
          <p:cNvPr id="13" name="テキスト ボックス 12"/>
          <p:cNvSpPr txBox="1"/>
          <p:nvPr/>
        </p:nvSpPr>
        <p:spPr>
          <a:xfrm>
            <a:off x="251520" y="3645024"/>
            <a:ext cx="4032448" cy="400110"/>
          </a:xfrm>
          <a:prstGeom prst="rect">
            <a:avLst/>
          </a:prstGeom>
          <a:noFill/>
        </p:spPr>
        <p:txBody>
          <a:bodyPr wrap="square" rtlCol="0">
            <a:spAutoFit/>
          </a:bodyPr>
          <a:lstStyle/>
          <a:p>
            <a:r>
              <a:rPr lang="ja-JP" altLang="en-US" sz="2000" dirty="0" smtClean="0"/>
              <a:t>二置換・三置換</a:t>
            </a:r>
            <a:endParaRPr kumimoji="1" lang="ja-JP" altLang="en-US" sz="2000" dirty="0"/>
          </a:p>
        </p:txBody>
      </p:sp>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534" y="2198370"/>
            <a:ext cx="34956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534" y="4669507"/>
            <a:ext cx="34956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68" y="2036828"/>
            <a:ext cx="4853940" cy="124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438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58094"/>
            <a:ext cx="4657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85" y="3848819"/>
            <a:ext cx="46482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29227" y="863246"/>
            <a:ext cx="4032448" cy="400110"/>
          </a:xfrm>
          <a:prstGeom prst="rect">
            <a:avLst/>
          </a:prstGeom>
          <a:noFill/>
        </p:spPr>
        <p:txBody>
          <a:bodyPr wrap="square" rtlCol="0">
            <a:spAutoFit/>
          </a:bodyPr>
          <a:lstStyle/>
          <a:p>
            <a:r>
              <a:rPr lang="ja-JP" altLang="en-US" sz="2000" dirty="0" smtClean="0"/>
              <a:t>二座（</a:t>
            </a:r>
            <a:r>
              <a:rPr lang="en-US" altLang="ja-JP" sz="2000" dirty="0" smtClean="0"/>
              <a:t>bidentate)</a:t>
            </a:r>
            <a:endParaRPr kumimoji="1" lang="ja-JP" altLang="en-US" sz="2000" dirty="0"/>
          </a:p>
        </p:txBody>
      </p:sp>
      <p:sp>
        <p:nvSpPr>
          <p:cNvPr id="6" name="テキスト ボックス 5"/>
          <p:cNvSpPr txBox="1"/>
          <p:nvPr/>
        </p:nvSpPr>
        <p:spPr>
          <a:xfrm>
            <a:off x="238790" y="3212976"/>
            <a:ext cx="4032448" cy="400110"/>
          </a:xfrm>
          <a:prstGeom prst="rect">
            <a:avLst/>
          </a:prstGeom>
          <a:noFill/>
        </p:spPr>
        <p:txBody>
          <a:bodyPr wrap="square" rtlCol="0">
            <a:spAutoFit/>
          </a:bodyPr>
          <a:lstStyle/>
          <a:p>
            <a:r>
              <a:rPr lang="ja-JP" altLang="en-US" sz="2000" dirty="0" smtClean="0"/>
              <a:t>三座（</a:t>
            </a:r>
            <a:r>
              <a:rPr lang="en-US" altLang="ja-JP" sz="2000" dirty="0" smtClean="0"/>
              <a:t>tridentate)</a:t>
            </a:r>
            <a:endParaRPr kumimoji="1" lang="ja-JP" altLang="en-US" sz="2000" dirty="0"/>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285" y="1284938"/>
            <a:ext cx="35337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5364088" y="4602832"/>
            <a:ext cx="3505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697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548680"/>
            <a:ext cx="3456384" cy="523220"/>
          </a:xfrm>
          <a:prstGeom prst="rect">
            <a:avLst/>
          </a:prstGeom>
          <a:noFill/>
        </p:spPr>
        <p:txBody>
          <a:bodyPr wrap="square" rtlCol="0">
            <a:spAutoFit/>
          </a:bodyPr>
          <a:lstStyle/>
          <a:p>
            <a:r>
              <a:rPr lang="en-US" altLang="ja-JP" sz="2800" dirty="0" err="1" smtClean="0"/>
              <a:t>apicophilicity</a:t>
            </a:r>
            <a:endParaRPr kumimoji="1" lang="ja-JP" altLang="en-US" sz="2800" dirty="0"/>
          </a:p>
        </p:txBody>
      </p:sp>
      <p:sp>
        <p:nvSpPr>
          <p:cNvPr id="4" name="テキスト ボックス 3"/>
          <p:cNvSpPr txBox="1"/>
          <p:nvPr/>
        </p:nvSpPr>
        <p:spPr>
          <a:xfrm>
            <a:off x="467544" y="1149320"/>
            <a:ext cx="7992888" cy="1015663"/>
          </a:xfrm>
          <a:prstGeom prst="rect">
            <a:avLst/>
          </a:prstGeom>
          <a:noFill/>
        </p:spPr>
        <p:txBody>
          <a:bodyPr wrap="square" rtlCol="0">
            <a:spAutoFit/>
          </a:bodyPr>
          <a:lstStyle/>
          <a:p>
            <a:r>
              <a:rPr lang="ja-JP" altLang="en-US" sz="2000" dirty="0"/>
              <a:t>アピカル</a:t>
            </a:r>
            <a:r>
              <a:rPr lang="ja-JP" altLang="en-US" sz="2000" dirty="0" smtClean="0"/>
              <a:t>位親和性　（</a:t>
            </a:r>
            <a:r>
              <a:rPr lang="en-US" altLang="ja-JP" sz="2000" dirty="0" err="1" smtClean="0"/>
              <a:t>apical+philic+ity</a:t>
            </a:r>
            <a:r>
              <a:rPr lang="en-US" altLang="ja-JP" sz="2000" dirty="0" smtClean="0"/>
              <a:t>)</a:t>
            </a:r>
          </a:p>
          <a:p>
            <a:r>
              <a:rPr lang="ja-JP" altLang="en-US" sz="2000" dirty="0" smtClean="0"/>
              <a:t>　三方両錐の五配位化合物において、電気陰性度の高い置換基はアピカル位を好んで占有する現象</a:t>
            </a:r>
            <a:endParaRPr kumimoji="1" lang="ja-JP" altLang="en-US" sz="2000" dirty="0"/>
          </a:p>
        </p:txBody>
      </p:sp>
      <p:sp>
        <p:nvSpPr>
          <p:cNvPr id="5" name="テキスト ボックス 4"/>
          <p:cNvSpPr txBox="1"/>
          <p:nvPr/>
        </p:nvSpPr>
        <p:spPr>
          <a:xfrm>
            <a:off x="683568" y="2492896"/>
            <a:ext cx="7776864" cy="400110"/>
          </a:xfrm>
          <a:prstGeom prst="rect">
            <a:avLst/>
          </a:prstGeom>
          <a:noFill/>
        </p:spPr>
        <p:txBody>
          <a:bodyPr wrap="square" rtlCol="0">
            <a:spAutoFit/>
          </a:bodyPr>
          <a:lstStyle/>
          <a:p>
            <a:r>
              <a:rPr kumimoji="1" lang="ja-JP" altLang="en-US" sz="2000" dirty="0" smtClean="0"/>
              <a:t>中心元素と二つのアピカル位の原子で三中心四電子結合を形成</a:t>
            </a:r>
            <a:endParaRPr kumimoji="1" lang="ja-JP" alt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40968"/>
            <a:ext cx="2060448" cy="162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140968"/>
            <a:ext cx="2779776" cy="156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51520" y="5013175"/>
            <a:ext cx="8568952" cy="1323439"/>
          </a:xfrm>
          <a:prstGeom prst="rect">
            <a:avLst/>
          </a:prstGeom>
          <a:noFill/>
        </p:spPr>
        <p:txBody>
          <a:bodyPr wrap="square" rtlCol="0">
            <a:spAutoFit/>
          </a:bodyPr>
          <a:lstStyle/>
          <a:p>
            <a:r>
              <a:rPr lang="ja-JP" altLang="en-US" sz="2000" dirty="0"/>
              <a:t>嵩</a:t>
            </a:r>
            <a:r>
              <a:rPr lang="ja-JP" altLang="en-US" sz="2000" dirty="0" smtClean="0"/>
              <a:t>高い置換基（</a:t>
            </a:r>
            <a:r>
              <a:rPr lang="en-US" altLang="ja-JP" sz="2000" dirty="0" smtClean="0"/>
              <a:t>bulky substituent) </a:t>
            </a:r>
            <a:r>
              <a:rPr lang="ja-JP" altLang="en-US" sz="2000" dirty="0" smtClean="0"/>
              <a:t>の場合、他の置換基との相互作用を小さくするためにエカトリアル位に結合</a:t>
            </a:r>
            <a:r>
              <a:rPr lang="ja-JP" altLang="en-US" sz="2000" dirty="0"/>
              <a:t>する</a:t>
            </a:r>
            <a:r>
              <a:rPr lang="ja-JP" altLang="en-US" sz="2000" dirty="0" smtClean="0"/>
              <a:t>場合が</a:t>
            </a:r>
            <a:r>
              <a:rPr lang="ja-JP" altLang="en-US" sz="2000" dirty="0"/>
              <a:t>考えられる</a:t>
            </a:r>
            <a:r>
              <a:rPr lang="ja-JP" altLang="en-US" sz="2000" dirty="0" smtClean="0"/>
              <a:t>。</a:t>
            </a:r>
            <a:endParaRPr lang="en-US" altLang="ja-JP" sz="2000" dirty="0" smtClean="0"/>
          </a:p>
          <a:p>
            <a:endParaRPr kumimoji="1" lang="en-US" altLang="ja-JP" sz="2000" dirty="0"/>
          </a:p>
          <a:p>
            <a:r>
              <a:rPr lang="ja-JP" altLang="en-US" sz="2000" dirty="0" smtClean="0"/>
              <a:t>多座配位子の場合、</a:t>
            </a:r>
            <a:r>
              <a:rPr lang="en-US" altLang="ja-JP" sz="2000" dirty="0" smtClean="0"/>
              <a:t>ax-</a:t>
            </a:r>
            <a:r>
              <a:rPr lang="en-US" altLang="ja-JP" sz="2000" dirty="0" err="1" smtClean="0"/>
              <a:t>eq</a:t>
            </a:r>
            <a:r>
              <a:rPr lang="ja-JP" altLang="en-US" sz="2000" dirty="0" smtClean="0"/>
              <a:t>両方に結合・配位することで安定化する。</a:t>
            </a:r>
            <a:endParaRPr kumimoji="1" lang="ja-JP" altLang="en-US" sz="2000" dirty="0"/>
          </a:p>
        </p:txBody>
      </p:sp>
    </p:spTree>
    <p:extLst>
      <p:ext uri="{BB962C8B-B14F-4D97-AF65-F5344CB8AC3E}">
        <p14:creationId xmlns:p14="http://schemas.microsoft.com/office/powerpoint/2010/main" val="486082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8424936" cy="523220"/>
          </a:xfrm>
          <a:prstGeom prst="rect">
            <a:avLst/>
          </a:prstGeom>
          <a:noFill/>
        </p:spPr>
        <p:txBody>
          <a:bodyPr wrap="square" rtlCol="0">
            <a:spAutoFit/>
          </a:bodyPr>
          <a:lstStyle/>
          <a:p>
            <a:r>
              <a:rPr kumimoji="1" lang="en-US" altLang="ja-JP" sz="2800" dirty="0" smtClean="0">
                <a:latin typeface="Times New Roman" panose="02020603050405020304" pitchFamily="18" charset="0"/>
                <a:cs typeface="Times New Roman" panose="02020603050405020304" pitchFamily="18" charset="0"/>
              </a:rPr>
              <a:t>M1:</a:t>
            </a:r>
            <a:r>
              <a:rPr kumimoji="1" lang="ja-JP" altLang="en-US" sz="2800" dirty="0" smtClean="0">
                <a:latin typeface="Times New Roman" panose="02020603050405020304" pitchFamily="18" charset="0"/>
                <a:cs typeface="Times New Roman" panose="02020603050405020304" pitchFamily="18" charset="0"/>
              </a:rPr>
              <a:t>ベリー擬回転　</a:t>
            </a:r>
            <a:r>
              <a:rPr kumimoji="1" lang="en-US" altLang="ja-JP" sz="2800" dirty="0" smtClean="0">
                <a:latin typeface="Times New Roman" panose="02020603050405020304" pitchFamily="18" charset="0"/>
                <a:cs typeface="Times New Roman" panose="02020603050405020304" pitchFamily="18" charset="0"/>
              </a:rPr>
              <a:t>(Berry Pseudorotation)</a:t>
            </a:r>
            <a:endParaRPr kumimoji="1" lang="ja-JP" altLang="en-US" sz="28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83" y="3694137"/>
            <a:ext cx="74390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91980"/>
            <a:ext cx="1368152" cy="174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805383" y="1916832"/>
            <a:ext cx="3550593" cy="461665"/>
          </a:xfrm>
          <a:prstGeom prst="rect">
            <a:avLst/>
          </a:prstGeom>
          <a:noFill/>
        </p:spPr>
        <p:txBody>
          <a:bodyPr wrap="square" rtlCol="0">
            <a:spAutoFit/>
          </a:bodyPr>
          <a:lstStyle/>
          <a:p>
            <a:r>
              <a:rPr kumimoji="1" lang="en-US" altLang="ja-JP" sz="2400" dirty="0" smtClean="0">
                <a:latin typeface="Times New Roman" panose="02020603050405020304" pitchFamily="18" charset="0"/>
                <a:cs typeface="Times New Roman" panose="02020603050405020304" pitchFamily="18" charset="0"/>
              </a:rPr>
              <a:t>PF</a:t>
            </a:r>
            <a:r>
              <a:rPr kumimoji="1" lang="en-US" altLang="ja-JP" sz="2400" baseline="-25000" dirty="0" smtClean="0">
                <a:latin typeface="Times New Roman" panose="02020603050405020304" pitchFamily="18" charset="0"/>
                <a:cs typeface="Times New Roman" panose="02020603050405020304" pitchFamily="18" charset="0"/>
              </a:rPr>
              <a:t>5</a:t>
            </a:r>
            <a:r>
              <a:rPr kumimoji="1" lang="ja-JP" altLang="en-US" sz="2400" dirty="0" smtClean="0">
                <a:latin typeface="Times New Roman" panose="02020603050405020304" pitchFamily="18" charset="0"/>
                <a:cs typeface="Times New Roman" panose="02020603050405020304" pitchFamily="18" charset="0"/>
              </a:rPr>
              <a:t>の結果</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275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60848"/>
            <a:ext cx="793242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05383" y="1268760"/>
            <a:ext cx="3550593" cy="461665"/>
          </a:xfrm>
          <a:prstGeom prst="rect">
            <a:avLst/>
          </a:prstGeom>
          <a:noFill/>
        </p:spPr>
        <p:txBody>
          <a:bodyPr wrap="square" rtlCol="0">
            <a:spAutoFit/>
          </a:bodyPr>
          <a:lstStyle/>
          <a:p>
            <a:r>
              <a:rPr kumimoji="1" lang="en-US" altLang="ja-JP" sz="2400" dirty="0" smtClean="0">
                <a:latin typeface="Times New Roman" panose="02020603050405020304" pitchFamily="18" charset="0"/>
                <a:cs typeface="Times New Roman" panose="02020603050405020304" pitchFamily="18" charset="0"/>
              </a:rPr>
              <a:t>PF</a:t>
            </a:r>
            <a:r>
              <a:rPr kumimoji="1" lang="en-US" altLang="ja-JP" sz="2400" baseline="-25000" dirty="0" smtClean="0">
                <a:latin typeface="Times New Roman" panose="02020603050405020304" pitchFamily="18" charset="0"/>
                <a:cs typeface="Times New Roman" panose="02020603050405020304" pitchFamily="18" charset="0"/>
              </a:rPr>
              <a:t>4</a:t>
            </a:r>
            <a:r>
              <a:rPr kumimoji="1" lang="en-US" altLang="ja-JP" sz="2400" dirty="0" smtClean="0">
                <a:latin typeface="Times New Roman" panose="02020603050405020304" pitchFamily="18" charset="0"/>
                <a:cs typeface="Times New Roman" panose="02020603050405020304" pitchFamily="18" charset="0"/>
              </a:rPr>
              <a:t>Cl</a:t>
            </a:r>
            <a:r>
              <a:rPr kumimoji="1" lang="ja-JP" altLang="en-US" sz="2400" dirty="0" smtClean="0">
                <a:latin typeface="Times New Roman" panose="02020603050405020304" pitchFamily="18" charset="0"/>
                <a:cs typeface="Times New Roman" panose="02020603050405020304" pitchFamily="18" charset="0"/>
              </a:rPr>
              <a:t>の結果</a:t>
            </a:r>
            <a:endParaRPr kumimoji="1" lang="ja-JP" altLang="en-US" sz="2400" dirty="0">
              <a:latin typeface="Times New Roman" panose="02020603050405020304" pitchFamily="18" charset="0"/>
              <a:cs typeface="Times New Roman" panose="02020603050405020304" pitchFamily="18" charset="0"/>
            </a:endParaRPr>
          </a:p>
        </p:txBody>
      </p:sp>
      <p:sp>
        <p:nvSpPr>
          <p:cNvPr id="3" name="テキスト ボックス 2"/>
          <p:cNvSpPr txBox="1"/>
          <p:nvPr/>
        </p:nvSpPr>
        <p:spPr>
          <a:xfrm>
            <a:off x="1691680" y="6106019"/>
            <a:ext cx="2448272" cy="369332"/>
          </a:xfrm>
          <a:prstGeom prst="rect">
            <a:avLst/>
          </a:prstGeom>
          <a:noFill/>
        </p:spPr>
        <p:txBody>
          <a:bodyPr wrap="square" rtlCol="0">
            <a:spAutoFit/>
          </a:bodyPr>
          <a:lstStyle/>
          <a:p>
            <a:r>
              <a:rPr kumimoji="1" lang="en-US" altLang="ja-JP" dirty="0" smtClean="0"/>
              <a:t>Degenerate BPR</a:t>
            </a:r>
            <a:endParaRPr kumimoji="1" lang="ja-JP" altLang="en-US" dirty="0"/>
          </a:p>
        </p:txBody>
      </p:sp>
      <p:sp>
        <p:nvSpPr>
          <p:cNvPr id="6" name="テキスト ボックス 5"/>
          <p:cNvSpPr txBox="1"/>
          <p:nvPr/>
        </p:nvSpPr>
        <p:spPr>
          <a:xfrm>
            <a:off x="5220072" y="6106019"/>
            <a:ext cx="2448272" cy="369332"/>
          </a:xfrm>
          <a:prstGeom prst="rect">
            <a:avLst/>
          </a:prstGeom>
          <a:noFill/>
        </p:spPr>
        <p:txBody>
          <a:bodyPr wrap="square" rtlCol="0">
            <a:spAutoFit/>
          </a:bodyPr>
          <a:lstStyle/>
          <a:p>
            <a:r>
              <a:rPr kumimoji="1" lang="en-US" altLang="ja-JP" dirty="0" smtClean="0"/>
              <a:t>Non-degenerate BPR</a:t>
            </a:r>
            <a:endParaRPr kumimoji="1" lang="ja-JP" altLang="en-US" dirty="0"/>
          </a:p>
        </p:txBody>
      </p:sp>
    </p:spTree>
    <p:extLst>
      <p:ext uri="{BB962C8B-B14F-4D97-AF65-F5344CB8AC3E}">
        <p14:creationId xmlns:p14="http://schemas.microsoft.com/office/powerpoint/2010/main" val="163567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2582" y="620688"/>
            <a:ext cx="8317890" cy="523220"/>
          </a:xfrm>
          <a:prstGeom prst="rect">
            <a:avLst/>
          </a:prstGeom>
          <a:noFill/>
        </p:spPr>
        <p:txBody>
          <a:bodyPr wrap="square" rtlCol="0">
            <a:spAutoFit/>
          </a:bodyPr>
          <a:lstStyle/>
          <a:p>
            <a:r>
              <a:rPr lang="ja-JP" altLang="en-US" sz="2800" dirty="0" smtClean="0">
                <a:latin typeface="Times New Roman" panose="02020603050405020304" pitchFamily="18" charset="0"/>
                <a:cs typeface="Times New Roman" panose="02020603050405020304" pitchFamily="18" charset="0"/>
              </a:rPr>
              <a:t>ハモンドの仮説　</a:t>
            </a:r>
            <a:r>
              <a:rPr lang="en-US" altLang="ja-JP" sz="2800" dirty="0" smtClean="0">
                <a:latin typeface="Times New Roman" panose="02020603050405020304" pitchFamily="18" charset="0"/>
                <a:cs typeface="Times New Roman" panose="02020603050405020304" pitchFamily="18" charset="0"/>
              </a:rPr>
              <a:t>(Hammond postulate)</a:t>
            </a:r>
            <a:endParaRPr kumimoji="1" lang="ja-JP" altLang="en-US" sz="2800"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502582" y="1412776"/>
            <a:ext cx="7597810" cy="923330"/>
          </a:xfrm>
          <a:prstGeom prst="rect">
            <a:avLst/>
          </a:prstGeom>
          <a:noFill/>
        </p:spPr>
        <p:txBody>
          <a:bodyPr wrap="square" rtlCol="0">
            <a:spAutoFit/>
          </a:bodyPr>
          <a:lstStyle/>
          <a:p>
            <a:r>
              <a:rPr kumimoji="1" lang="ja-JP" altLang="en-US" dirty="0" smtClean="0"/>
              <a:t>ある素反応において原系が遷移状態を経て生成系へと変化していく際にとり得る各状態で、自由エネルギー的に近い状態は構造的に類似しているという仮説</a:t>
            </a:r>
            <a:r>
              <a:rPr kumimoji="1" lang="en-US" altLang="ja-JP" baseline="30000" dirty="0" smtClean="0"/>
              <a:t>(1)</a:t>
            </a:r>
            <a:r>
              <a:rPr kumimoji="1" lang="ja-JP" altLang="en-US" dirty="0" err="1" smtClean="0"/>
              <a:t>。</a:t>
            </a:r>
            <a:endParaRPr kumimoji="1" lang="ja-JP" alt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589" y="2708920"/>
            <a:ext cx="4512564" cy="231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矢印コネクタ 5"/>
          <p:cNvCxnSpPr/>
          <p:nvPr/>
        </p:nvCxnSpPr>
        <p:spPr>
          <a:xfrm>
            <a:off x="4067944" y="2852936"/>
            <a:ext cx="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4860032" y="2852936"/>
            <a:ext cx="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815916" y="2483604"/>
            <a:ext cx="504056" cy="369332"/>
          </a:xfrm>
          <a:prstGeom prst="rect">
            <a:avLst/>
          </a:prstGeom>
          <a:noFill/>
        </p:spPr>
        <p:txBody>
          <a:bodyPr wrap="square" rtlCol="0">
            <a:spAutoFit/>
          </a:bodyPr>
          <a:lstStyle/>
          <a:p>
            <a:r>
              <a:rPr kumimoji="1" lang="en-US" altLang="ja-JP" dirty="0" smtClean="0">
                <a:solidFill>
                  <a:srgbClr val="FF0000"/>
                </a:solidFill>
              </a:rPr>
              <a:t>TS</a:t>
            </a:r>
            <a:endParaRPr kumimoji="1" lang="ja-JP" altLang="en-US" dirty="0">
              <a:solidFill>
                <a:srgbClr val="FF0000"/>
              </a:solidFill>
            </a:endParaRPr>
          </a:p>
        </p:txBody>
      </p:sp>
      <p:sp>
        <p:nvSpPr>
          <p:cNvPr id="11" name="テキスト ボックス 10"/>
          <p:cNvSpPr txBox="1"/>
          <p:nvPr/>
        </p:nvSpPr>
        <p:spPr>
          <a:xfrm>
            <a:off x="4608004" y="2483604"/>
            <a:ext cx="504056" cy="369332"/>
          </a:xfrm>
          <a:prstGeom prst="rect">
            <a:avLst/>
          </a:prstGeom>
          <a:noFill/>
        </p:spPr>
        <p:txBody>
          <a:bodyPr wrap="square" rtlCol="0">
            <a:spAutoFit/>
          </a:bodyPr>
          <a:lstStyle/>
          <a:p>
            <a:r>
              <a:rPr kumimoji="1" lang="en-US" altLang="ja-JP" dirty="0" smtClean="0">
                <a:solidFill>
                  <a:srgbClr val="FF0000"/>
                </a:solidFill>
              </a:rPr>
              <a:t>TS</a:t>
            </a:r>
            <a:endParaRPr kumimoji="1" lang="ja-JP" altLang="en-US" dirty="0">
              <a:solidFill>
                <a:srgbClr val="FF0000"/>
              </a:solidFill>
            </a:endParaRPr>
          </a:p>
        </p:txBody>
      </p:sp>
      <p:cxnSp>
        <p:nvCxnSpPr>
          <p:cNvPr id="10" name="直線コネクタ 9"/>
          <p:cNvCxnSpPr/>
          <p:nvPr/>
        </p:nvCxnSpPr>
        <p:spPr>
          <a:xfrm>
            <a:off x="4499992" y="2132856"/>
            <a:ext cx="0" cy="270494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5072986"/>
            <a:ext cx="3240360" cy="369332"/>
          </a:xfrm>
          <a:prstGeom prst="rect">
            <a:avLst/>
          </a:prstGeom>
          <a:noFill/>
        </p:spPr>
        <p:txBody>
          <a:bodyPr wrap="square" rtlCol="0">
            <a:spAutoFit/>
          </a:bodyPr>
          <a:lstStyle/>
          <a:p>
            <a:r>
              <a:rPr kumimoji="1" lang="ja-JP" altLang="en-US" dirty="0" smtClean="0"/>
              <a:t>吸エルゴン反応（非自発的）</a:t>
            </a:r>
            <a:endParaRPr kumimoji="1" lang="en-US" altLang="ja-JP" dirty="0" smtClean="0"/>
          </a:p>
        </p:txBody>
      </p:sp>
      <p:sp>
        <p:nvSpPr>
          <p:cNvPr id="15" name="テキスト ボックス 14"/>
          <p:cNvSpPr txBox="1"/>
          <p:nvPr/>
        </p:nvSpPr>
        <p:spPr>
          <a:xfrm>
            <a:off x="5408324" y="5073874"/>
            <a:ext cx="3240360" cy="369332"/>
          </a:xfrm>
          <a:prstGeom prst="rect">
            <a:avLst/>
          </a:prstGeom>
          <a:noFill/>
        </p:spPr>
        <p:txBody>
          <a:bodyPr wrap="square" rtlCol="0">
            <a:spAutoFit/>
          </a:bodyPr>
          <a:lstStyle/>
          <a:p>
            <a:r>
              <a:rPr lang="ja-JP" altLang="en-US" dirty="0"/>
              <a:t>発</a:t>
            </a:r>
            <a:r>
              <a:rPr kumimoji="1" lang="ja-JP" altLang="en-US" dirty="0" smtClean="0"/>
              <a:t>エルゴン反応（自発的）</a:t>
            </a:r>
            <a:endParaRPr kumimoji="1" lang="ja-JP" altLang="en-US" dirty="0"/>
          </a:p>
        </p:txBody>
      </p:sp>
      <p:sp>
        <p:nvSpPr>
          <p:cNvPr id="13" name="テキスト ボックス 12"/>
          <p:cNvSpPr txBox="1"/>
          <p:nvPr/>
        </p:nvSpPr>
        <p:spPr>
          <a:xfrm>
            <a:off x="251520" y="5589240"/>
            <a:ext cx="8568952" cy="369332"/>
          </a:xfrm>
          <a:prstGeom prst="rect">
            <a:avLst/>
          </a:prstGeom>
          <a:noFill/>
        </p:spPr>
        <p:txBody>
          <a:bodyPr wrap="square" rtlCol="0">
            <a:spAutoFit/>
          </a:bodyPr>
          <a:lstStyle/>
          <a:p>
            <a:r>
              <a:rPr lang="ja-JP" altLang="en-US" dirty="0"/>
              <a:t>発</a:t>
            </a:r>
            <a:r>
              <a:rPr kumimoji="1" lang="ja-JP" altLang="en-US" dirty="0" smtClean="0"/>
              <a:t>エルゴン反応で起こしたエネルギーを用いることで吸エルゴン反応</a:t>
            </a:r>
            <a:r>
              <a:rPr lang="ja-JP" altLang="en-US" dirty="0" smtClean="0"/>
              <a:t>が起きる</a:t>
            </a:r>
            <a:endParaRPr kumimoji="1" lang="ja-JP" altLang="en-US" dirty="0"/>
          </a:p>
        </p:txBody>
      </p:sp>
      <p:sp>
        <p:nvSpPr>
          <p:cNvPr id="16" name="テキスト ボックス 15"/>
          <p:cNvSpPr txBox="1"/>
          <p:nvPr/>
        </p:nvSpPr>
        <p:spPr>
          <a:xfrm>
            <a:off x="6736222" y="3140968"/>
            <a:ext cx="2302847" cy="646331"/>
          </a:xfrm>
          <a:prstGeom prst="rect">
            <a:avLst/>
          </a:prstGeom>
          <a:noFill/>
        </p:spPr>
        <p:txBody>
          <a:bodyPr wrap="square" rtlCol="0">
            <a:spAutoFit/>
          </a:bodyPr>
          <a:lstStyle/>
          <a:p>
            <a:r>
              <a:rPr kumimoji="1" lang="ja-JP" altLang="en-US" dirty="0" smtClean="0"/>
              <a:t>この場合、</a:t>
            </a:r>
            <a:r>
              <a:rPr lang="ja-JP" altLang="en-US" dirty="0"/>
              <a:t>中間</a:t>
            </a:r>
            <a:r>
              <a:rPr lang="ja-JP" altLang="en-US" dirty="0" smtClean="0"/>
              <a:t>体</a:t>
            </a:r>
            <a:r>
              <a:rPr kumimoji="1" lang="ja-JP" altLang="en-US" dirty="0" smtClean="0"/>
              <a:t>は原系に似る</a:t>
            </a:r>
            <a:endParaRPr kumimoji="1" lang="ja-JP" altLang="en-US" dirty="0"/>
          </a:p>
        </p:txBody>
      </p:sp>
      <p:sp>
        <p:nvSpPr>
          <p:cNvPr id="2" name="テキスト ボックス 1"/>
          <p:cNvSpPr txBox="1"/>
          <p:nvPr/>
        </p:nvSpPr>
        <p:spPr>
          <a:xfrm>
            <a:off x="1115616" y="6382489"/>
            <a:ext cx="7992888" cy="430887"/>
          </a:xfrm>
          <a:prstGeom prst="rect">
            <a:avLst/>
          </a:prstGeom>
          <a:noFill/>
        </p:spPr>
        <p:txBody>
          <a:bodyPr wrap="square" rtlCol="0">
            <a:spAutoFit/>
          </a:bodyPr>
          <a:lstStyle/>
          <a:p>
            <a:pPr marL="228600" indent="-228600">
              <a:buAutoNum type="arabicParenBoth"/>
            </a:pPr>
            <a:r>
              <a:rPr lang="en-US" altLang="ja-JP" sz="1100" dirty="0" smtClean="0">
                <a:latin typeface="Times New Roman" panose="02020603050405020304" pitchFamily="18" charset="0"/>
                <a:cs typeface="Times New Roman" panose="02020603050405020304" pitchFamily="18" charset="0"/>
              </a:rPr>
              <a:t>https</a:t>
            </a:r>
            <a:r>
              <a:rPr lang="en-US" altLang="ja-JP" sz="1100" dirty="0">
                <a:latin typeface="Times New Roman" panose="02020603050405020304" pitchFamily="18" charset="0"/>
                <a:cs typeface="Times New Roman" panose="02020603050405020304" pitchFamily="18" charset="0"/>
              </a:rPr>
              <a:t>://ja.wikipedia.org/wiki/%</a:t>
            </a:r>
            <a:r>
              <a:rPr lang="en-US" altLang="ja-JP" sz="1100" dirty="0" smtClean="0">
                <a:latin typeface="Times New Roman" panose="02020603050405020304" pitchFamily="18" charset="0"/>
                <a:cs typeface="Times New Roman" panose="02020603050405020304" pitchFamily="18" charset="0"/>
              </a:rPr>
              <a:t>E3%83%8F%E3%83%A2%E3%83%B3%E3%83%89%E3%81%AE%E4%BB%AE%E8%AA%AC</a:t>
            </a:r>
          </a:p>
          <a:p>
            <a:pPr marL="228600" indent="-228600">
              <a:buAutoNum type="arabicParenBoth"/>
            </a:pPr>
            <a:r>
              <a:rPr lang="en-US" altLang="ja-JP" sz="1100" dirty="0">
                <a:latin typeface="Times New Roman" panose="02020603050405020304" pitchFamily="18" charset="0"/>
                <a:cs typeface="Times New Roman" panose="02020603050405020304" pitchFamily="18" charset="0"/>
              </a:rPr>
              <a:t>http://www.ocm.chem.mie-u.ac.jp/web/lab/d07.jpg</a:t>
            </a:r>
            <a:endParaRPr kumimoji="1" lang="ja-JP" altLang="en-US" sz="1100" dirty="0">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6588224" y="4823574"/>
            <a:ext cx="432048" cy="261610"/>
          </a:xfrm>
          <a:prstGeom prst="rect">
            <a:avLst/>
          </a:prstGeom>
          <a:noFill/>
        </p:spPr>
        <p:txBody>
          <a:bodyPr wrap="square" rtlCol="0">
            <a:spAutoFit/>
          </a:bodyPr>
          <a:lstStyle/>
          <a:p>
            <a:r>
              <a:rPr kumimoji="1" lang="en-US" altLang="ja-JP" sz="1100" dirty="0" smtClean="0"/>
              <a:t>(2)</a:t>
            </a:r>
            <a:endParaRPr kumimoji="1" lang="ja-JP" altLang="en-US" sz="1100" dirty="0"/>
          </a:p>
        </p:txBody>
      </p:sp>
    </p:spTree>
    <p:extLst>
      <p:ext uri="{BB962C8B-B14F-4D97-AF65-F5344CB8AC3E}">
        <p14:creationId xmlns:p14="http://schemas.microsoft.com/office/powerpoint/2010/main" val="1878080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8424936" cy="523220"/>
          </a:xfrm>
          <a:prstGeom prst="rect">
            <a:avLst/>
          </a:prstGeom>
          <a:noFill/>
        </p:spPr>
        <p:txBody>
          <a:bodyPr wrap="square" rtlCol="0">
            <a:spAutoFit/>
          </a:bodyPr>
          <a:lstStyle/>
          <a:p>
            <a:r>
              <a:rPr lang="ja-JP" altLang="en-US" sz="2800" dirty="0" smtClean="0">
                <a:latin typeface="Times New Roman" panose="02020603050405020304" pitchFamily="18" charset="0"/>
                <a:cs typeface="Times New Roman" panose="02020603050405020304" pitchFamily="18" charset="0"/>
              </a:rPr>
              <a:t>ターンスタイルローテーション対ベリー擬回転</a:t>
            </a:r>
            <a:endParaRPr kumimoji="1" lang="ja-JP" altLang="en-US" sz="2800"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155" y="2060848"/>
            <a:ext cx="4377690" cy="275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39552" y="5097378"/>
            <a:ext cx="8136904" cy="707886"/>
          </a:xfrm>
          <a:prstGeom prst="rect">
            <a:avLst/>
          </a:prstGeom>
          <a:noFill/>
        </p:spPr>
        <p:txBody>
          <a:bodyPr wrap="square" rtlCol="0">
            <a:spAutoFit/>
          </a:bodyPr>
          <a:lstStyle/>
          <a:p>
            <a:r>
              <a:rPr lang="ja-JP" altLang="en-US" sz="2000" dirty="0" smtClean="0">
                <a:latin typeface="Times New Roman" panose="02020603050405020304" pitchFamily="18" charset="0"/>
                <a:cs typeface="Times New Roman" panose="02020603050405020304" pitchFamily="18" charset="0"/>
              </a:rPr>
              <a:t>奥の三座置換基が</a:t>
            </a:r>
            <a:r>
              <a:rPr lang="en-US" altLang="ja-JP" sz="2000" dirty="0" smtClean="0">
                <a:latin typeface="Times New Roman" panose="02020603050405020304" pitchFamily="18" charset="0"/>
                <a:cs typeface="Times New Roman" panose="02020603050405020304" pitchFamily="18" charset="0"/>
              </a:rPr>
              <a:t>60°</a:t>
            </a:r>
            <a:r>
              <a:rPr lang="ja-JP" altLang="en-US" sz="2000" dirty="0" smtClean="0">
                <a:latin typeface="Times New Roman" panose="02020603050405020304" pitchFamily="18" charset="0"/>
                <a:cs typeface="Times New Roman" panose="02020603050405020304" pitchFamily="18" charset="0"/>
              </a:rPr>
              <a:t>回転する際の障壁は</a:t>
            </a:r>
            <a:r>
              <a:rPr lang="en-US" altLang="ja-JP" sz="2000" dirty="0" smtClean="0">
                <a:latin typeface="Times New Roman" panose="02020603050405020304" pitchFamily="18" charset="0"/>
                <a:cs typeface="Times New Roman" panose="02020603050405020304" pitchFamily="18" charset="0"/>
              </a:rPr>
              <a:t>0.8kcal/</a:t>
            </a:r>
            <a:r>
              <a:rPr lang="en-US" altLang="ja-JP" sz="2000" dirty="0" err="1" smtClean="0">
                <a:latin typeface="Times New Roman" panose="02020603050405020304" pitchFamily="18" charset="0"/>
                <a:cs typeface="Times New Roman" panose="02020603050405020304" pitchFamily="18" charset="0"/>
              </a:rPr>
              <a:t>mol</a:t>
            </a:r>
            <a:r>
              <a:rPr lang="ja-JP" altLang="en-US" sz="2000" dirty="0" smtClean="0">
                <a:latin typeface="Times New Roman" panose="02020603050405020304" pitchFamily="18" charset="0"/>
                <a:cs typeface="Times New Roman" panose="02020603050405020304" pitchFamily="18" charset="0"/>
              </a:rPr>
              <a:t>であるが、手前の二座置換基がひずむことによる障壁は</a:t>
            </a:r>
            <a:r>
              <a:rPr lang="en-US" altLang="ja-JP" sz="2000" dirty="0" smtClean="0">
                <a:latin typeface="Times New Roman" panose="02020603050405020304" pitchFamily="18" charset="0"/>
                <a:cs typeface="Times New Roman" panose="02020603050405020304" pitchFamily="18" charset="0"/>
              </a:rPr>
              <a:t>4.0kcal/mol</a:t>
            </a:r>
            <a:r>
              <a:rPr lang="ja-JP" altLang="en-US" sz="2000" dirty="0" smtClean="0">
                <a:latin typeface="Times New Roman" panose="02020603050405020304" pitchFamily="18" charset="0"/>
                <a:cs typeface="Times New Roman" panose="02020603050405020304" pitchFamily="18" charset="0"/>
              </a:rPr>
              <a:t>である。</a:t>
            </a:r>
            <a:endParaRPr kumimoji="1" lang="ja-JP" altLang="en-US" sz="20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77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544" y="1628800"/>
            <a:ext cx="73533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31758" y="4501569"/>
            <a:ext cx="7848872" cy="1015663"/>
          </a:xfrm>
          <a:prstGeom prst="rect">
            <a:avLst/>
          </a:prstGeom>
          <a:noFill/>
        </p:spPr>
        <p:txBody>
          <a:bodyPr wrap="square" rtlCol="0">
            <a:spAutoFit/>
          </a:bodyPr>
          <a:lstStyle/>
          <a:p>
            <a:r>
              <a:rPr kumimoji="1" lang="en-US" altLang="ja-JP" sz="2000" dirty="0" smtClean="0"/>
              <a:t>IRC</a:t>
            </a:r>
            <a:r>
              <a:rPr kumimoji="1" lang="ja-JP" altLang="en-US" sz="2000" dirty="0" smtClean="0"/>
              <a:t>の自由エネルギーと</a:t>
            </a:r>
            <a:r>
              <a:rPr kumimoji="1" lang="en-US" altLang="ja-JP" sz="2000" dirty="0" smtClean="0"/>
              <a:t>TP</a:t>
            </a:r>
            <a:r>
              <a:rPr kumimoji="1" lang="ja-JP" altLang="en-US" sz="2000" dirty="0" smtClean="0"/>
              <a:t>の関係は</a:t>
            </a:r>
            <a:r>
              <a:rPr kumimoji="1" lang="en-US" altLang="ja-JP" sz="2000" dirty="0" smtClean="0"/>
              <a:t>BPR</a:t>
            </a:r>
            <a:r>
              <a:rPr kumimoji="1" lang="ja-JP" altLang="en-US" sz="2000" dirty="0" smtClean="0"/>
              <a:t>のものと同じ傾向を示した。</a:t>
            </a:r>
            <a:endParaRPr kumimoji="1" lang="en-US" altLang="ja-JP" sz="2000" dirty="0" smtClean="0"/>
          </a:p>
          <a:p>
            <a:endParaRPr lang="en-US" altLang="ja-JP" sz="2000" dirty="0"/>
          </a:p>
          <a:p>
            <a:r>
              <a:rPr kumimoji="1" lang="ja-JP" altLang="en-US" sz="2000" dirty="0" smtClean="0"/>
              <a:t>右の図は</a:t>
            </a:r>
            <a:r>
              <a:rPr kumimoji="1" lang="en-US" altLang="ja-JP" sz="2000" i="1" dirty="0" err="1" smtClean="0"/>
              <a:t>σ</a:t>
            </a:r>
            <a:r>
              <a:rPr kumimoji="1" lang="en-US" altLang="ja-JP" sz="2000" baseline="-25000" dirty="0" err="1" smtClean="0"/>
              <a:t>ax</a:t>
            </a:r>
            <a:r>
              <a:rPr kumimoji="1" lang="ja-JP" altLang="en-US" sz="2000" dirty="0" err="1" smtClean="0"/>
              <a:t>、</a:t>
            </a:r>
            <a:r>
              <a:rPr kumimoji="1" lang="en-US" altLang="ja-JP" sz="2000" i="1" dirty="0" err="1" smtClean="0"/>
              <a:t>σ</a:t>
            </a:r>
            <a:r>
              <a:rPr kumimoji="1" lang="en-US" altLang="ja-JP" sz="2000" baseline="-25000" dirty="0" err="1" smtClean="0"/>
              <a:t>eq</a:t>
            </a:r>
            <a:r>
              <a:rPr kumimoji="1" lang="ja-JP" altLang="en-US" sz="2000" dirty="0" smtClean="0"/>
              <a:t>で表される傾斜角であり、途中で入れ替わる。</a:t>
            </a:r>
            <a:endParaRPr kumimoji="1" lang="ja-JP" altLang="en-US" sz="2000" dirty="0"/>
          </a:p>
        </p:txBody>
      </p:sp>
    </p:spTree>
    <p:extLst>
      <p:ext uri="{BB962C8B-B14F-4D97-AF65-F5344CB8AC3E}">
        <p14:creationId xmlns:p14="http://schemas.microsoft.com/office/powerpoint/2010/main" val="3103542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98848"/>
            <a:ext cx="2016224" cy="212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ドーナツ 2"/>
          <p:cNvSpPr/>
          <p:nvPr/>
        </p:nvSpPr>
        <p:spPr>
          <a:xfrm>
            <a:off x="5076056" y="1124744"/>
            <a:ext cx="1224136" cy="1234813"/>
          </a:xfrm>
          <a:prstGeom prst="donut">
            <a:avLst>
              <a:gd name="adj" fmla="val 52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36" y="692696"/>
            <a:ext cx="2822448" cy="2554224"/>
          </a:xfrm>
          <a:prstGeom prst="rect">
            <a:avLst/>
          </a:prstGeom>
        </p:spPr>
      </p:pic>
      <p:sp>
        <p:nvSpPr>
          <p:cNvPr id="5" name="テキスト ボックス 4"/>
          <p:cNvSpPr txBox="1"/>
          <p:nvPr/>
        </p:nvSpPr>
        <p:spPr>
          <a:xfrm>
            <a:off x="1604514" y="3097100"/>
            <a:ext cx="1841892" cy="646331"/>
          </a:xfrm>
          <a:prstGeom prst="rect">
            <a:avLst/>
          </a:prstGeom>
          <a:noFill/>
        </p:spPr>
        <p:txBody>
          <a:bodyPr wrap="square" rtlCol="0">
            <a:spAutoFit/>
          </a:bodyPr>
          <a:lstStyle/>
          <a:p>
            <a:r>
              <a:rPr kumimoji="1" lang="ja-JP" altLang="en-US" dirty="0" smtClean="0"/>
              <a:t>アダマンタン　</a:t>
            </a:r>
            <a:endParaRPr kumimoji="1" lang="en-US" altLang="ja-JP" dirty="0" smtClean="0"/>
          </a:p>
          <a:p>
            <a:r>
              <a:rPr kumimoji="1" lang="en-US" altLang="ja-JP" dirty="0" smtClean="0"/>
              <a:t>(</a:t>
            </a:r>
            <a:r>
              <a:rPr kumimoji="1" lang="en-US" altLang="ja-JP" dirty="0" err="1" smtClean="0"/>
              <a:t>adamantane</a:t>
            </a:r>
            <a:r>
              <a:rPr kumimoji="1" lang="en-US" altLang="ja-JP" dirty="0" smtClean="0"/>
              <a:t>)</a:t>
            </a:r>
            <a:endParaRPr kumimoji="1" lang="ja-JP" altLang="en-US" dirty="0"/>
          </a:p>
        </p:txBody>
      </p:sp>
      <p:sp>
        <p:nvSpPr>
          <p:cNvPr id="6" name="テキスト ボックス 5"/>
          <p:cNvSpPr txBox="1"/>
          <p:nvPr/>
        </p:nvSpPr>
        <p:spPr>
          <a:xfrm>
            <a:off x="755576" y="3933056"/>
            <a:ext cx="7704856" cy="2554545"/>
          </a:xfrm>
          <a:prstGeom prst="rect">
            <a:avLst/>
          </a:prstGeom>
          <a:noFill/>
        </p:spPr>
        <p:txBody>
          <a:bodyPr wrap="square" rtlCol="0">
            <a:spAutoFit/>
          </a:bodyPr>
          <a:lstStyle/>
          <a:p>
            <a:r>
              <a:rPr lang="ja-JP" altLang="en-US" sz="2000" dirty="0" smtClean="0">
                <a:latin typeface="Times New Roman" panose="02020603050405020304" pitchFamily="18" charset="0"/>
                <a:cs typeface="Times New Roman" panose="02020603050405020304" pitchFamily="18" charset="0"/>
              </a:rPr>
              <a:t>化合物</a:t>
            </a:r>
            <a:r>
              <a:rPr lang="en-US" altLang="ja-JP" sz="2000" dirty="0" smtClean="0">
                <a:latin typeface="Times New Roman" panose="02020603050405020304" pitchFamily="18" charset="0"/>
                <a:cs typeface="Times New Roman" panose="02020603050405020304" pitchFamily="18" charset="0"/>
              </a:rPr>
              <a:t>2</a:t>
            </a:r>
            <a:r>
              <a:rPr lang="ja-JP" altLang="en-US" sz="2000" dirty="0" smtClean="0">
                <a:latin typeface="Times New Roman" panose="02020603050405020304" pitchFamily="18" charset="0"/>
                <a:cs typeface="Times New Roman" panose="02020603050405020304" pitchFamily="18" charset="0"/>
              </a:rPr>
              <a:t>にアダマンタン部分があり、五配位化合物の結合角が理想の値から歪んでいる</a:t>
            </a:r>
            <a:endParaRPr lang="en-US" altLang="ja-JP" sz="2000" dirty="0" smtClean="0">
              <a:latin typeface="Times New Roman" panose="02020603050405020304" pitchFamily="18" charset="0"/>
              <a:cs typeface="Times New Roman" panose="02020603050405020304" pitchFamily="18" charset="0"/>
            </a:endParaRPr>
          </a:p>
          <a:p>
            <a:endParaRPr lang="en-US" altLang="ja-JP" sz="2000" dirty="0"/>
          </a:p>
          <a:p>
            <a:r>
              <a:rPr lang="en-US" altLang="ja-JP" sz="2000" dirty="0" err="1" smtClean="0">
                <a:latin typeface="Times New Roman" panose="02020603050405020304" pitchFamily="18" charset="0"/>
                <a:cs typeface="Times New Roman" panose="02020603050405020304" pitchFamily="18" charset="0"/>
              </a:rPr>
              <a:t>O</a:t>
            </a:r>
            <a:r>
              <a:rPr lang="en-US" altLang="ja-JP" sz="2000" baseline="-25000" dirty="0" err="1" smtClean="0">
                <a:latin typeface="Times New Roman" panose="02020603050405020304" pitchFamily="18" charset="0"/>
                <a:cs typeface="Times New Roman" panose="02020603050405020304" pitchFamily="18" charset="0"/>
              </a:rPr>
              <a:t>ax</a:t>
            </a:r>
            <a:r>
              <a:rPr lang="en-US" altLang="ja-JP" sz="2000" dirty="0" smtClean="0">
                <a:latin typeface="Times New Roman" panose="02020603050405020304" pitchFamily="18" charset="0"/>
                <a:cs typeface="Times New Roman" panose="02020603050405020304" pitchFamily="18" charset="0"/>
              </a:rPr>
              <a:t>-P-</a:t>
            </a:r>
            <a:r>
              <a:rPr lang="en-US" altLang="ja-JP" sz="2000" dirty="0" err="1" smtClean="0">
                <a:latin typeface="Times New Roman" panose="02020603050405020304" pitchFamily="18" charset="0"/>
                <a:cs typeface="Times New Roman" panose="02020603050405020304" pitchFamily="18" charset="0"/>
              </a:rPr>
              <a:t>O</a:t>
            </a:r>
            <a:r>
              <a:rPr lang="en-US" altLang="ja-JP" sz="2000" baseline="-25000" dirty="0" err="1" smtClean="0">
                <a:latin typeface="Times New Roman" panose="02020603050405020304" pitchFamily="18" charset="0"/>
                <a:cs typeface="Times New Roman" panose="02020603050405020304" pitchFamily="18" charset="0"/>
              </a:rPr>
              <a:t>eq</a:t>
            </a:r>
            <a:r>
              <a:rPr lang="ja-JP" altLang="en-US" sz="2000" dirty="0" smtClean="0">
                <a:latin typeface="Times New Roman" panose="02020603050405020304" pitchFamily="18" charset="0"/>
                <a:cs typeface="Times New Roman" panose="02020603050405020304" pitchFamily="18" charset="0"/>
              </a:rPr>
              <a:t>結合角　  </a:t>
            </a:r>
            <a:r>
              <a:rPr lang="en-US" altLang="ja-JP" sz="2000" dirty="0" smtClean="0">
                <a:latin typeface="Times New Roman" panose="02020603050405020304" pitchFamily="18" charset="0"/>
                <a:cs typeface="Times New Roman" panose="02020603050405020304" pitchFamily="18" charset="0"/>
              </a:rPr>
              <a:t>90°</a:t>
            </a:r>
            <a:r>
              <a:rPr lang="ja-JP" altLang="en-US"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97.1°</a:t>
            </a:r>
          </a:p>
          <a:p>
            <a:r>
              <a:rPr lang="en-US" altLang="ja-JP" sz="2000" dirty="0" err="1" smtClean="0">
                <a:latin typeface="Times New Roman" panose="02020603050405020304" pitchFamily="18" charset="0"/>
                <a:cs typeface="Times New Roman" panose="02020603050405020304" pitchFamily="18" charset="0"/>
              </a:rPr>
              <a:t>O</a:t>
            </a:r>
            <a:r>
              <a:rPr lang="en-US" altLang="ja-JP" sz="2000" baseline="-25000" dirty="0" err="1" smtClean="0">
                <a:latin typeface="Times New Roman" panose="02020603050405020304" pitchFamily="18" charset="0"/>
                <a:cs typeface="Times New Roman" panose="02020603050405020304" pitchFamily="18" charset="0"/>
              </a:rPr>
              <a:t>eq</a:t>
            </a:r>
            <a:r>
              <a:rPr lang="en-US" altLang="ja-JP" sz="2000" dirty="0" smtClean="0">
                <a:latin typeface="Times New Roman" panose="02020603050405020304" pitchFamily="18" charset="0"/>
                <a:cs typeface="Times New Roman" panose="02020603050405020304" pitchFamily="18" charset="0"/>
              </a:rPr>
              <a:t>-P-</a:t>
            </a:r>
            <a:r>
              <a:rPr lang="en-US" altLang="ja-JP" sz="2000" dirty="0" err="1" smtClean="0">
                <a:latin typeface="Times New Roman" panose="02020603050405020304" pitchFamily="18" charset="0"/>
                <a:cs typeface="Times New Roman" panose="02020603050405020304" pitchFamily="18" charset="0"/>
              </a:rPr>
              <a:t>O</a:t>
            </a:r>
            <a:r>
              <a:rPr lang="en-US" altLang="ja-JP" sz="2000" baseline="-25000" dirty="0" err="1" smtClean="0">
                <a:latin typeface="Times New Roman" panose="02020603050405020304" pitchFamily="18" charset="0"/>
                <a:cs typeface="Times New Roman" panose="02020603050405020304" pitchFamily="18" charset="0"/>
              </a:rPr>
              <a:t>eq</a:t>
            </a:r>
            <a:r>
              <a:rPr lang="ja-JP" altLang="en-US" sz="2000" dirty="0" smtClean="0">
                <a:latin typeface="Times New Roman" panose="02020603050405020304" pitchFamily="18" charset="0"/>
                <a:cs typeface="Times New Roman" panose="02020603050405020304" pitchFamily="18" charset="0"/>
              </a:rPr>
              <a:t>結合角　</a:t>
            </a:r>
            <a:r>
              <a:rPr lang="en-US" altLang="ja-JP" sz="2000" dirty="0" smtClean="0">
                <a:latin typeface="Times New Roman" panose="02020603050405020304" pitchFamily="18" charset="0"/>
                <a:cs typeface="Times New Roman" panose="02020603050405020304" pitchFamily="18" charset="0"/>
              </a:rPr>
              <a:t>120°</a:t>
            </a:r>
            <a:r>
              <a:rPr lang="ja-JP" altLang="en-US"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107.2°</a:t>
            </a:r>
          </a:p>
          <a:p>
            <a:endParaRPr lang="en-US" altLang="ja-JP" sz="2000" dirty="0">
              <a:latin typeface="Times New Roman" panose="02020603050405020304" pitchFamily="18" charset="0"/>
              <a:cs typeface="Times New Roman" panose="02020603050405020304" pitchFamily="18" charset="0"/>
            </a:endParaRPr>
          </a:p>
          <a:p>
            <a:r>
              <a:rPr lang="ja-JP" altLang="en-US" sz="2000" dirty="0" smtClean="0">
                <a:latin typeface="Times New Roman" panose="02020603050405020304" pitchFamily="18" charset="0"/>
                <a:cs typeface="Times New Roman" panose="02020603050405020304" pitchFamily="18" charset="0"/>
              </a:rPr>
              <a:t>ターンスタイル型の擬回転によって</a:t>
            </a:r>
            <a:r>
              <a:rPr lang="en-US" altLang="ja-JP" sz="2000" dirty="0" smtClean="0">
                <a:latin typeface="Times New Roman" panose="02020603050405020304" pitchFamily="18" charset="0"/>
                <a:cs typeface="Times New Roman" panose="02020603050405020304" pitchFamily="18" charset="0"/>
              </a:rPr>
              <a:t>SP</a:t>
            </a:r>
            <a:r>
              <a:rPr lang="ja-JP" altLang="en-US" sz="2000" dirty="0" smtClean="0">
                <a:latin typeface="Times New Roman" panose="02020603050405020304" pitchFamily="18" charset="0"/>
                <a:cs typeface="Times New Roman" panose="02020603050405020304" pitchFamily="18" charset="0"/>
              </a:rPr>
              <a:t>構造へ近づくと、この歪みが少しづつ解消されるため、エネルギー障壁が低い</a:t>
            </a:r>
            <a:endParaRPr lang="en-US" altLang="ja-JP" sz="2000" dirty="0" smtClean="0">
              <a:latin typeface="Times New Roman" panose="02020603050405020304" pitchFamily="18" charset="0"/>
              <a:cs typeface="Times New Roman" panose="02020603050405020304" pitchFamily="18" charset="0"/>
            </a:endParaRPr>
          </a:p>
        </p:txBody>
      </p:sp>
      <p:cxnSp>
        <p:nvCxnSpPr>
          <p:cNvPr id="8" name="直線コネクタ 7"/>
          <p:cNvCxnSpPr>
            <a:stCxn id="4" idx="3"/>
            <a:endCxn id="3" idx="2"/>
          </p:cNvCxnSpPr>
          <p:nvPr/>
        </p:nvCxnSpPr>
        <p:spPr>
          <a:xfrm flipV="1">
            <a:off x="3936684" y="1742151"/>
            <a:ext cx="1139372" cy="2276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412196" y="2847221"/>
            <a:ext cx="432048" cy="261610"/>
          </a:xfrm>
          <a:prstGeom prst="rect">
            <a:avLst/>
          </a:prstGeom>
          <a:noFill/>
        </p:spPr>
        <p:txBody>
          <a:bodyPr wrap="square" rtlCol="0">
            <a:spAutoFit/>
          </a:bodyPr>
          <a:lstStyle/>
          <a:p>
            <a:r>
              <a:rPr kumimoji="1" lang="en-US" altLang="ja-JP" sz="1100" dirty="0" smtClean="0"/>
              <a:t>(3)</a:t>
            </a:r>
            <a:endParaRPr kumimoji="1" lang="ja-JP" altLang="en-US" sz="1100" dirty="0"/>
          </a:p>
        </p:txBody>
      </p:sp>
      <p:sp>
        <p:nvSpPr>
          <p:cNvPr id="10" name="テキスト ボックス 9"/>
          <p:cNvSpPr txBox="1"/>
          <p:nvPr/>
        </p:nvSpPr>
        <p:spPr>
          <a:xfrm>
            <a:off x="1907704" y="6551766"/>
            <a:ext cx="7200800" cy="261610"/>
          </a:xfrm>
          <a:prstGeom prst="rect">
            <a:avLst/>
          </a:prstGeom>
          <a:noFill/>
        </p:spPr>
        <p:txBody>
          <a:bodyPr wrap="square" rtlCol="0">
            <a:spAutoFit/>
          </a:bodyPr>
          <a:lstStyle/>
          <a:p>
            <a:pPr marL="228600" indent="-228600">
              <a:buFont typeface="Wingdings" panose="05000000000000000000" pitchFamily="2" charset="2"/>
              <a:buAutoNum type="arabicParenBoth" startAt="3"/>
            </a:pPr>
            <a:r>
              <a:rPr lang="en-US" altLang="ja-JP" sz="1100" dirty="0">
                <a:latin typeface="Times New Roman" panose="02020603050405020304" pitchFamily="18" charset="0"/>
                <a:cs typeface="Times New Roman" panose="02020603050405020304" pitchFamily="18" charset="0"/>
              </a:rPr>
              <a:t>https://upload.wikimedia.org/wikipedia/commons/thumb/5/58/Adamantane_acsv.svg/225px-Adamantane_acsv.svg.png</a:t>
            </a:r>
            <a:endParaRPr lang="en-US" altLang="ja-JP" sz="11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200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a:solidFill>
            <a:schemeClr val="bg1"/>
          </a:solidFill>
        </p:spPr>
        <p:txBody>
          <a:bodyPr>
            <a:normAutofit lnSpcReduction="10000"/>
          </a:bodyPr>
          <a:lstStyle/>
          <a:p>
            <a:r>
              <a:rPr kumimoji="1" lang="ja-JP" altLang="en-US" dirty="0" smtClean="0"/>
              <a:t>要旨</a:t>
            </a:r>
            <a:endParaRPr kumimoji="1" lang="en-US" altLang="ja-JP" dirty="0" smtClean="0"/>
          </a:p>
          <a:p>
            <a:r>
              <a:rPr lang="ja-JP" altLang="en-US" dirty="0" smtClean="0"/>
              <a:t>導入</a:t>
            </a:r>
            <a:endParaRPr lang="en-US" altLang="ja-JP" dirty="0" smtClean="0"/>
          </a:p>
          <a:p>
            <a:pPr marL="916686" lvl="1" indent="-514350">
              <a:buFont typeface="+mj-lt"/>
              <a:buAutoNum type="arabicPeriod"/>
            </a:pPr>
            <a:r>
              <a:rPr lang="ja-JP" altLang="en-US" dirty="0" smtClean="0">
                <a:solidFill>
                  <a:schemeClr val="tx1"/>
                </a:solidFill>
              </a:rPr>
              <a:t>略語と名称</a:t>
            </a:r>
            <a:endParaRPr lang="en-US" altLang="ja-JP" dirty="0" smtClean="0">
              <a:solidFill>
                <a:schemeClr val="tx1"/>
              </a:solidFill>
            </a:endParaRPr>
          </a:p>
          <a:p>
            <a:pPr marL="916686" lvl="1" indent="-514350">
              <a:buFont typeface="+mj-lt"/>
              <a:buAutoNum type="arabicPeriod"/>
            </a:pPr>
            <a:r>
              <a:rPr lang="ja-JP" altLang="en-US" dirty="0">
                <a:solidFill>
                  <a:schemeClr val="tx1"/>
                </a:solidFill>
              </a:rPr>
              <a:t>五配位</a:t>
            </a:r>
            <a:r>
              <a:rPr lang="ja-JP" altLang="en-US" dirty="0" smtClean="0">
                <a:solidFill>
                  <a:schemeClr val="tx1"/>
                </a:solidFill>
              </a:rPr>
              <a:t>化合物の立体変異メカニズム</a:t>
            </a:r>
            <a:endParaRPr lang="en-US" altLang="ja-JP" dirty="0" smtClean="0">
              <a:solidFill>
                <a:schemeClr val="tx1"/>
              </a:solidFill>
            </a:endParaRPr>
          </a:p>
          <a:p>
            <a:r>
              <a:rPr lang="ja-JP" altLang="en-US" dirty="0" smtClean="0"/>
              <a:t>結果</a:t>
            </a:r>
            <a:endParaRPr lang="en-US" altLang="ja-JP" dirty="0" smtClean="0"/>
          </a:p>
          <a:p>
            <a:pPr marL="916686" lvl="1" indent="-514350">
              <a:buFont typeface="+mj-lt"/>
              <a:buAutoNum type="arabicPeriod"/>
            </a:pPr>
            <a:r>
              <a:rPr lang="ja-JP" altLang="en-US" dirty="0">
                <a:solidFill>
                  <a:schemeClr val="tx1"/>
                </a:solidFill>
              </a:rPr>
              <a:t>幾何学的</a:t>
            </a:r>
            <a:r>
              <a:rPr lang="ja-JP" altLang="en-US" dirty="0" smtClean="0">
                <a:solidFill>
                  <a:schemeClr val="tx1"/>
                </a:solidFill>
              </a:rPr>
              <a:t>解明</a:t>
            </a:r>
            <a:endParaRPr lang="en-US" altLang="ja-JP" dirty="0" smtClean="0">
              <a:solidFill>
                <a:schemeClr val="tx1"/>
              </a:solidFill>
            </a:endParaRPr>
          </a:p>
          <a:p>
            <a:pPr marL="916686" lvl="1" indent="-514350">
              <a:buFont typeface="+mj-lt"/>
              <a:buAutoNum type="arabicPeriod"/>
            </a:pPr>
            <a:r>
              <a:rPr lang="ja-JP" altLang="en-US" dirty="0">
                <a:solidFill>
                  <a:schemeClr val="tx1"/>
                </a:solidFill>
              </a:rPr>
              <a:t>原子の</a:t>
            </a:r>
            <a:r>
              <a:rPr lang="ja-JP" altLang="en-US" dirty="0" smtClean="0">
                <a:solidFill>
                  <a:schemeClr val="tx1"/>
                </a:solidFill>
              </a:rPr>
              <a:t>割り当て</a:t>
            </a:r>
            <a:endParaRPr lang="en-US" altLang="ja-JP" dirty="0" smtClean="0">
              <a:solidFill>
                <a:schemeClr val="tx1"/>
              </a:solidFill>
            </a:endParaRPr>
          </a:p>
          <a:p>
            <a:pPr marL="916686" lvl="1" indent="-514350">
              <a:buFont typeface="+mj-lt"/>
              <a:buAutoNum type="arabicPeriod"/>
            </a:pPr>
            <a:r>
              <a:rPr lang="ja-JP" altLang="en-US" dirty="0">
                <a:solidFill>
                  <a:schemeClr val="tx1"/>
                </a:solidFill>
              </a:rPr>
              <a:t>幾何</a:t>
            </a:r>
            <a:r>
              <a:rPr lang="ja-JP" altLang="en-US" dirty="0" smtClean="0">
                <a:solidFill>
                  <a:schemeClr val="tx1"/>
                </a:solidFill>
              </a:rPr>
              <a:t>パラメータ化</a:t>
            </a:r>
            <a:endParaRPr lang="en-US" altLang="ja-JP" dirty="0" smtClean="0">
              <a:solidFill>
                <a:schemeClr val="tx1"/>
              </a:solidFill>
            </a:endParaRPr>
          </a:p>
          <a:p>
            <a:pPr marL="916686" lvl="1" indent="-514350">
              <a:buFont typeface="+mj-lt"/>
              <a:buAutoNum type="arabicPeriod"/>
            </a:pPr>
            <a:r>
              <a:rPr lang="ja-JP" altLang="en-US" dirty="0" smtClean="0">
                <a:solidFill>
                  <a:schemeClr val="tx1"/>
                </a:solidFill>
              </a:rPr>
              <a:t>置換基交換の分析</a:t>
            </a:r>
            <a:endParaRPr lang="en-US" altLang="ja-JP" dirty="0" smtClean="0">
              <a:solidFill>
                <a:schemeClr val="tx1"/>
              </a:solidFill>
            </a:endParaRPr>
          </a:p>
          <a:p>
            <a:pPr marL="916686" lvl="1" indent="-514350">
              <a:buFont typeface="+mj-lt"/>
              <a:buAutoNum type="arabicPeriod"/>
            </a:pPr>
            <a:r>
              <a:rPr lang="en-US" altLang="ja-JP" dirty="0" smtClean="0">
                <a:solidFill>
                  <a:schemeClr val="tx1"/>
                </a:solidFill>
              </a:rPr>
              <a:t>M</a:t>
            </a:r>
            <a:r>
              <a:rPr lang="en-US" altLang="ja-JP" dirty="0" smtClean="0">
                <a:solidFill>
                  <a:schemeClr val="tx1"/>
                </a:solidFill>
                <a:latin typeface="Times New Roman" panose="02020603050405020304" pitchFamily="18" charset="0"/>
                <a:cs typeface="Times New Roman" panose="02020603050405020304" pitchFamily="18" charset="0"/>
              </a:rPr>
              <a:t>1</a:t>
            </a:r>
            <a:r>
              <a:rPr lang="en-US" altLang="ja-JP" dirty="0" smtClean="0">
                <a:solidFill>
                  <a:schemeClr val="tx1"/>
                </a:solidFill>
              </a:rPr>
              <a:t>:</a:t>
            </a:r>
            <a:r>
              <a:rPr lang="ja-JP" altLang="en-US" dirty="0" smtClean="0">
                <a:solidFill>
                  <a:schemeClr val="tx1"/>
                </a:solidFill>
              </a:rPr>
              <a:t>ベリー擬回転</a:t>
            </a:r>
            <a:endParaRPr kumimoji="1" lang="en-US" altLang="ja-JP" dirty="0"/>
          </a:p>
          <a:p>
            <a:endParaRPr kumimoji="1" lang="ja-JP" altLang="en-US" dirty="0"/>
          </a:p>
        </p:txBody>
      </p:sp>
    </p:spTree>
    <p:extLst>
      <p:ext uri="{BB962C8B-B14F-4D97-AF65-F5344CB8AC3E}">
        <p14:creationId xmlns:p14="http://schemas.microsoft.com/office/powerpoint/2010/main" val="3170666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40768"/>
            <a:ext cx="6126480" cy="213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39552" y="3682767"/>
            <a:ext cx="7992888" cy="2554545"/>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kumimoji="1" lang="en-US" altLang="ja-JP" sz="2000" dirty="0" smtClean="0">
                <a:latin typeface="Times New Roman" panose="02020603050405020304" pitchFamily="18" charset="0"/>
                <a:cs typeface="Times New Roman" panose="02020603050405020304" pitchFamily="18" charset="0"/>
              </a:rPr>
              <a:t>2</a:t>
            </a:r>
            <a:r>
              <a:rPr kumimoji="1" lang="ja-JP" altLang="en-US" sz="2000" dirty="0" smtClean="0">
                <a:latin typeface="Times New Roman" panose="02020603050405020304" pitchFamily="18" charset="0"/>
                <a:cs typeface="Times New Roman" panose="02020603050405020304" pitchFamily="18" charset="0"/>
              </a:rPr>
              <a:t>の回転は三座置換基と二座置換基の擬回転に見えるが、実際は異なる</a:t>
            </a:r>
            <a:endParaRPr kumimoji="1" lang="en-US" altLang="ja-JP" sz="2000" dirty="0" smtClean="0">
              <a:latin typeface="Times New Roman" panose="02020603050405020304" pitchFamily="18" charset="0"/>
              <a:cs typeface="Times New Roman" panose="02020603050405020304" pitchFamily="18" charset="0"/>
            </a:endParaRPr>
          </a:p>
          <a:p>
            <a:endParaRPr lang="en-US" altLang="ja-JP" sz="2000" dirty="0" smtClean="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置換基</a:t>
            </a:r>
            <a:r>
              <a:rPr lang="ja-JP" altLang="en-US" sz="2000" dirty="0" smtClean="0">
                <a:latin typeface="Times New Roman" panose="02020603050405020304" pitchFamily="18" charset="0"/>
                <a:cs typeface="Times New Roman" panose="02020603050405020304" pitchFamily="18" charset="0"/>
              </a:rPr>
              <a:t>同士の質量に差があるため、</a:t>
            </a:r>
            <a:r>
              <a:rPr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三座配位子</a:t>
            </a:r>
            <a:r>
              <a:rPr lang="en-US" altLang="ja-JP" sz="2000" dirty="0" smtClean="0">
                <a:latin typeface="Times New Roman" panose="02020603050405020304" pitchFamily="18" charset="0"/>
                <a:cs typeface="Times New Roman" panose="02020603050405020304" pitchFamily="18" charset="0"/>
              </a:rPr>
              <a:t>:129 </a:t>
            </a:r>
            <a:r>
              <a:rPr lang="en-US" altLang="ja-JP" sz="2000" dirty="0" err="1" smtClean="0">
                <a:latin typeface="Times New Roman" panose="02020603050405020304" pitchFamily="18" charset="0"/>
                <a:cs typeface="Times New Roman" panose="02020603050405020304" pitchFamily="18" charset="0"/>
              </a:rPr>
              <a:t>amu</a:t>
            </a:r>
            <a:r>
              <a:rPr lang="en-US" altLang="ja-JP" sz="2000" dirty="0" smtClean="0">
                <a:latin typeface="Times New Roman" panose="02020603050405020304" pitchFamily="18" charset="0"/>
                <a:cs typeface="Times New Roman" panose="02020603050405020304" pitchFamily="18" charset="0"/>
              </a:rPr>
              <a:t> </a:t>
            </a:r>
            <a:r>
              <a:rPr lang="ja-JP" altLang="en-US" sz="2000" dirty="0" smtClean="0">
                <a:latin typeface="Times New Roman" panose="02020603050405020304" pitchFamily="18" charset="0"/>
                <a:cs typeface="Times New Roman" panose="02020603050405020304" pitchFamily="18" charset="0"/>
              </a:rPr>
              <a:t>二座配位子</a:t>
            </a:r>
            <a:r>
              <a:rPr lang="en-US" altLang="ja-JP" sz="2000" dirty="0" smtClean="0">
                <a:latin typeface="Times New Roman" panose="02020603050405020304" pitchFamily="18" charset="0"/>
                <a:cs typeface="Times New Roman" panose="02020603050405020304" pitchFamily="18" charset="0"/>
              </a:rPr>
              <a:t>: 332 </a:t>
            </a:r>
            <a:r>
              <a:rPr lang="en-US" altLang="ja-JP" sz="2000" dirty="0" err="1" smtClean="0">
                <a:latin typeface="Times New Roman" panose="02020603050405020304" pitchFamily="18" charset="0"/>
                <a:cs typeface="Times New Roman" panose="02020603050405020304" pitchFamily="18" charset="0"/>
              </a:rPr>
              <a:t>amu</a:t>
            </a:r>
            <a:r>
              <a:rPr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実際は軽い三座置換基が擬回転を担う</a:t>
            </a:r>
            <a:endParaRPr lang="en-US" altLang="ja-JP" sz="2000" dirty="0" smtClean="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r>
              <a:rPr lang="ja-JP" altLang="en-US" sz="2000" dirty="0" smtClean="0">
                <a:latin typeface="Times New Roman" panose="02020603050405020304" pitchFamily="18" charset="0"/>
                <a:cs typeface="Times New Roman" panose="02020603050405020304" pitchFamily="18" charset="0"/>
              </a:rPr>
              <a:t>化合物</a:t>
            </a:r>
            <a:r>
              <a:rPr lang="en-US" altLang="ja-JP" sz="2000" dirty="0" smtClean="0">
                <a:latin typeface="Times New Roman" panose="02020603050405020304" pitchFamily="18" charset="0"/>
                <a:cs typeface="Times New Roman" panose="02020603050405020304" pitchFamily="18" charset="0"/>
              </a:rPr>
              <a:t>2</a:t>
            </a:r>
            <a:r>
              <a:rPr lang="ja-JP" altLang="en-US" sz="2000" dirty="0" smtClean="0">
                <a:latin typeface="Times New Roman" panose="02020603050405020304" pitchFamily="18" charset="0"/>
                <a:cs typeface="Times New Roman" panose="02020603050405020304" pitchFamily="18" charset="0"/>
              </a:rPr>
              <a:t>の二座置換基をシクロブタン</a:t>
            </a:r>
            <a:r>
              <a:rPr lang="en-US" altLang="ja-JP" sz="2000" dirty="0" smtClean="0">
                <a:latin typeface="Times New Roman" panose="02020603050405020304" pitchFamily="18" charset="0"/>
                <a:cs typeface="Times New Roman" panose="02020603050405020304" pitchFamily="18" charset="0"/>
              </a:rPr>
              <a:t>1,3</a:t>
            </a:r>
            <a:r>
              <a:rPr lang="ja-JP" altLang="en-US" sz="2000" dirty="0" smtClean="0">
                <a:latin typeface="Times New Roman" panose="02020603050405020304" pitchFamily="18" charset="0"/>
                <a:cs typeface="Times New Roman" panose="02020603050405020304" pitchFamily="18" charset="0"/>
              </a:rPr>
              <a:t>ジオレート </a:t>
            </a:r>
            <a:r>
              <a:rPr lang="en-US" altLang="ja-JP" sz="2000" dirty="0" smtClean="0">
                <a:latin typeface="Times New Roman" panose="02020603050405020304" pitchFamily="18" charset="0"/>
                <a:cs typeface="Times New Roman" panose="02020603050405020304" pitchFamily="18" charset="0"/>
              </a:rPr>
              <a:t>(cyclobutane-1-3-diolate) </a:t>
            </a:r>
            <a:r>
              <a:rPr lang="ja-JP" altLang="en-US" sz="2000" dirty="0" smtClean="0">
                <a:latin typeface="Times New Roman" panose="02020603050405020304" pitchFamily="18" charset="0"/>
                <a:cs typeface="Times New Roman" panose="02020603050405020304" pitchFamily="18" charset="0"/>
              </a:rPr>
              <a:t>に置き換えると擬回転の仮想振動モードが表れる。</a:t>
            </a:r>
            <a:endParaRPr lang="en-US" altLang="ja-JP"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341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68760"/>
            <a:ext cx="5472684" cy="330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665747" y="4797152"/>
            <a:ext cx="5616624" cy="1323439"/>
          </a:xfrm>
          <a:prstGeom prst="rect">
            <a:avLst/>
          </a:prstGeom>
          <a:no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左</a:t>
            </a:r>
            <a:r>
              <a:rPr lang="ja-JP" altLang="en-US" sz="2000" dirty="0" smtClean="0">
                <a:latin typeface="Times New Roman" panose="02020603050405020304" pitchFamily="18" charset="0"/>
                <a:cs typeface="Times New Roman" panose="02020603050405020304" pitchFamily="18" charset="0"/>
              </a:rPr>
              <a:t>が</a:t>
            </a:r>
            <a:r>
              <a:rPr lang="en-US" altLang="ja-JP" sz="2000" dirty="0" smtClean="0">
                <a:latin typeface="Times New Roman" panose="02020603050405020304" pitchFamily="18" charset="0"/>
                <a:cs typeface="Times New Roman" panose="02020603050405020304" pitchFamily="18" charset="0"/>
              </a:rPr>
              <a:t>PH</a:t>
            </a:r>
            <a:r>
              <a:rPr lang="en-US" altLang="ja-JP" sz="2000" baseline="-25000" dirty="0" smtClean="0">
                <a:latin typeface="Times New Roman" panose="02020603050405020304" pitchFamily="18" charset="0"/>
                <a:cs typeface="Times New Roman" panose="02020603050405020304" pitchFamily="18" charset="0"/>
              </a:rPr>
              <a:t>3</a:t>
            </a:r>
            <a:r>
              <a:rPr lang="en-US" altLang="ja-JP" sz="2000" dirty="0" smtClean="0">
                <a:latin typeface="Times New Roman" panose="02020603050405020304" pitchFamily="18" charset="0"/>
                <a:cs typeface="Times New Roman" panose="02020603050405020304" pitchFamily="18" charset="0"/>
              </a:rPr>
              <a:t>T</a:t>
            </a:r>
            <a:r>
              <a:rPr lang="en-US" altLang="ja-JP" sz="2000" baseline="-25000" dirty="0" smtClean="0">
                <a:latin typeface="Times New Roman" panose="02020603050405020304" pitchFamily="18" charset="0"/>
                <a:cs typeface="Times New Roman" panose="02020603050405020304" pitchFamily="18" charset="0"/>
              </a:rPr>
              <a:t>2</a:t>
            </a:r>
            <a:r>
              <a:rPr lang="en-US" altLang="ja-JP" sz="2000" dirty="0" smtClean="0">
                <a:latin typeface="Times New Roman" panose="02020603050405020304" pitchFamily="18" charset="0"/>
                <a:cs typeface="Times New Roman" panose="02020603050405020304" pitchFamily="18" charset="0"/>
              </a:rPr>
              <a:t> (T</a:t>
            </a:r>
            <a:r>
              <a:rPr lang="ja-JP" altLang="en-US" sz="2000" dirty="0" smtClean="0">
                <a:latin typeface="Times New Roman" panose="02020603050405020304" pitchFamily="18" charset="0"/>
                <a:cs typeface="Times New Roman" panose="02020603050405020304" pitchFamily="18" charset="0"/>
              </a:rPr>
              <a:t>はトリチウム</a:t>
            </a:r>
            <a:r>
              <a:rPr lang="en-US" altLang="ja-JP" sz="2000" dirty="0" smtClean="0">
                <a:latin typeface="Times New Roman" panose="02020603050405020304" pitchFamily="18" charset="0"/>
                <a:cs typeface="Times New Roman" panose="02020603050405020304" pitchFamily="18" charset="0"/>
              </a:rPr>
              <a:t>)</a:t>
            </a:r>
            <a:r>
              <a:rPr lang="ja-JP" altLang="en-US" sz="2000" dirty="0" err="1"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右が</a:t>
            </a:r>
            <a:r>
              <a:rPr lang="en-US" altLang="ja-JP" sz="2000" dirty="0" smtClean="0">
                <a:latin typeface="Times New Roman" panose="02020603050405020304" pitchFamily="18" charset="0"/>
                <a:cs typeface="Times New Roman" panose="02020603050405020304" pitchFamily="18" charset="0"/>
              </a:rPr>
              <a:t>PH</a:t>
            </a:r>
            <a:r>
              <a:rPr lang="en-US" altLang="ja-JP" sz="2000" baseline="-25000" dirty="0" smtClean="0">
                <a:latin typeface="Times New Roman" panose="02020603050405020304" pitchFamily="18" charset="0"/>
                <a:cs typeface="Times New Roman" panose="02020603050405020304" pitchFamily="18" charset="0"/>
              </a:rPr>
              <a:t>5</a:t>
            </a:r>
            <a:r>
              <a:rPr lang="ja-JP" altLang="en-US" sz="2000" dirty="0" smtClean="0">
                <a:latin typeface="Times New Roman" panose="02020603050405020304" pitchFamily="18" charset="0"/>
                <a:cs typeface="Times New Roman" panose="02020603050405020304" pitchFamily="18" charset="0"/>
              </a:rPr>
              <a:t>である</a:t>
            </a:r>
            <a:endParaRPr lang="en-US" altLang="ja-JP" sz="2000" dirty="0" smtClean="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r>
              <a:rPr lang="en-US" altLang="ja-JP" sz="2000" dirty="0" smtClean="0">
                <a:latin typeface="Times New Roman" panose="02020603050405020304" pitchFamily="18" charset="0"/>
                <a:cs typeface="Times New Roman" panose="02020603050405020304" pitchFamily="18" charset="0"/>
              </a:rPr>
              <a:t>PH</a:t>
            </a:r>
            <a:r>
              <a:rPr lang="en-US" altLang="ja-JP" sz="2000" baseline="-25000" dirty="0" smtClean="0">
                <a:latin typeface="Times New Roman" panose="02020603050405020304" pitchFamily="18" charset="0"/>
                <a:cs typeface="Times New Roman" panose="02020603050405020304" pitchFamily="18" charset="0"/>
              </a:rPr>
              <a:t>3</a:t>
            </a:r>
            <a:r>
              <a:rPr lang="en-US" altLang="ja-JP" sz="2000" dirty="0" smtClean="0">
                <a:latin typeface="Times New Roman" panose="02020603050405020304" pitchFamily="18" charset="0"/>
                <a:cs typeface="Times New Roman" panose="02020603050405020304" pitchFamily="18" charset="0"/>
              </a:rPr>
              <a:t>T</a:t>
            </a:r>
            <a:r>
              <a:rPr lang="en-US" altLang="ja-JP" sz="2000" baseline="-25000" dirty="0" smtClean="0">
                <a:latin typeface="Times New Roman" panose="02020603050405020304" pitchFamily="18" charset="0"/>
                <a:cs typeface="Times New Roman" panose="02020603050405020304" pitchFamily="18" charset="0"/>
              </a:rPr>
              <a:t>2</a:t>
            </a:r>
            <a:r>
              <a:rPr lang="ja-JP" altLang="en-US" sz="2000" dirty="0" smtClean="0">
                <a:latin typeface="Times New Roman" panose="02020603050405020304" pitchFamily="18" charset="0"/>
                <a:cs typeface="Times New Roman" panose="02020603050405020304" pitchFamily="18" charset="0"/>
              </a:rPr>
              <a:t>は質量的に重いトリチウムが置換しているため、仮想振動モードは</a:t>
            </a:r>
            <a:r>
              <a:rPr lang="en-US" altLang="ja-JP" sz="2000" dirty="0" smtClean="0">
                <a:latin typeface="Times New Roman" panose="02020603050405020304" pitchFamily="18" charset="0"/>
                <a:cs typeface="Times New Roman" panose="02020603050405020304" pitchFamily="18" charset="0"/>
              </a:rPr>
              <a:t>TR</a:t>
            </a:r>
            <a:r>
              <a:rPr lang="ja-JP" altLang="en-US" sz="2000" dirty="0" smtClean="0">
                <a:latin typeface="Times New Roman" panose="02020603050405020304" pitchFamily="18" charset="0"/>
                <a:cs typeface="Times New Roman" panose="02020603050405020304" pitchFamily="18" charset="0"/>
              </a:rPr>
              <a:t>挙動を示す。</a:t>
            </a:r>
            <a:endParaRPr lang="en-US" altLang="ja-JP"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4959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40" y="1460764"/>
            <a:ext cx="4853940" cy="124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114" y="1597546"/>
            <a:ext cx="34956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67544" y="3284984"/>
            <a:ext cx="8208912" cy="2246769"/>
          </a:xfrm>
          <a:prstGeom prst="rect">
            <a:avLst/>
          </a:prstGeom>
          <a:noFill/>
        </p:spPr>
        <p:txBody>
          <a:bodyPr wrap="square" rtlCol="0">
            <a:spAutoFit/>
          </a:bodyPr>
          <a:lstStyle/>
          <a:p>
            <a:r>
              <a:rPr kumimoji="1" lang="en-US" altLang="ja-JP" sz="2000" dirty="0" smtClean="0"/>
              <a:t>BPR</a:t>
            </a:r>
            <a:r>
              <a:rPr kumimoji="1" lang="ja-JP" altLang="en-US" sz="2000" dirty="0" smtClean="0"/>
              <a:t>の場合、一つの原子がピボットとして機能するため、一回の擬回転ですべての部位を入れ替えることが出来ない。</a:t>
            </a:r>
            <a:r>
              <a:rPr lang="ja-JP" altLang="en-US" sz="2000" dirty="0" smtClean="0"/>
              <a:t>しかし、</a:t>
            </a:r>
            <a:r>
              <a:rPr kumimoji="1" lang="en-US" altLang="ja-JP" sz="2000" dirty="0" smtClean="0"/>
              <a:t>TR</a:t>
            </a:r>
            <a:r>
              <a:rPr kumimoji="1" lang="ja-JP" altLang="en-US" sz="2000" dirty="0" smtClean="0"/>
              <a:t>の場合、すべての部位が擬回転に寄与する。</a:t>
            </a:r>
            <a:endParaRPr kumimoji="1" lang="en-US" altLang="ja-JP" sz="2000" dirty="0" smtClean="0"/>
          </a:p>
          <a:p>
            <a:endParaRPr lang="en-US" altLang="ja-JP" sz="2000" dirty="0"/>
          </a:p>
          <a:p>
            <a:r>
              <a:rPr kumimoji="1" lang="ja-JP" altLang="en-US" sz="2000" dirty="0" smtClean="0"/>
              <a:t>そのため、</a:t>
            </a:r>
            <a:r>
              <a:rPr kumimoji="1" lang="en-US" altLang="ja-JP" sz="2000" dirty="0" smtClean="0"/>
              <a:t>BPR</a:t>
            </a:r>
            <a:r>
              <a:rPr kumimoji="1" lang="ja-JP" altLang="en-US" sz="2000" dirty="0" smtClean="0"/>
              <a:t>と</a:t>
            </a:r>
            <a:r>
              <a:rPr kumimoji="1" lang="en-US" altLang="ja-JP" sz="2000" dirty="0" smtClean="0"/>
              <a:t>TR</a:t>
            </a:r>
            <a:r>
              <a:rPr kumimoji="1" lang="ja-JP" altLang="en-US" sz="2000" dirty="0" smtClean="0"/>
              <a:t>は別の経路と考えられていた。</a:t>
            </a:r>
            <a:endParaRPr kumimoji="1" lang="en-US" altLang="ja-JP" sz="2000" dirty="0" smtClean="0"/>
          </a:p>
          <a:p>
            <a:endParaRPr lang="en-US" altLang="ja-JP" sz="2000" dirty="0"/>
          </a:p>
          <a:p>
            <a:r>
              <a:rPr kumimoji="1" lang="ja-JP" altLang="en-US" sz="2000" dirty="0" smtClean="0"/>
              <a:t>しかし、実際は同一の経路であることが示されている。</a:t>
            </a:r>
            <a:endParaRPr kumimoji="1" lang="ja-JP" altLang="en-US" sz="2000" dirty="0"/>
          </a:p>
        </p:txBody>
      </p:sp>
    </p:spTree>
    <p:extLst>
      <p:ext uri="{BB962C8B-B14F-4D97-AF65-F5344CB8AC3E}">
        <p14:creationId xmlns:p14="http://schemas.microsoft.com/office/powerpoint/2010/main" val="1593214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7" name="テキスト ボックス 6"/>
          <p:cNvSpPr txBox="1"/>
          <p:nvPr/>
        </p:nvSpPr>
        <p:spPr>
          <a:xfrm>
            <a:off x="467544" y="1268760"/>
            <a:ext cx="8424936" cy="523220"/>
          </a:xfrm>
          <a:prstGeom prst="rect">
            <a:avLst/>
          </a:prstGeom>
          <a:noFill/>
        </p:spPr>
        <p:txBody>
          <a:bodyPr wrap="square" rtlCol="0">
            <a:spAutoFit/>
          </a:bodyPr>
          <a:lstStyle/>
          <a:p>
            <a:r>
              <a:rPr kumimoji="1" lang="en-US" altLang="ja-JP" sz="2800" dirty="0" smtClean="0">
                <a:latin typeface="Times New Roman" panose="02020603050405020304" pitchFamily="18" charset="0"/>
                <a:cs typeface="Times New Roman" panose="02020603050405020304" pitchFamily="18" charset="0"/>
              </a:rPr>
              <a:t>M2:</a:t>
            </a:r>
            <a:r>
              <a:rPr kumimoji="1" lang="ja-JP" altLang="en-US" sz="2800" dirty="0" smtClean="0">
                <a:latin typeface="Times New Roman" panose="02020603050405020304" pitchFamily="18" charset="0"/>
                <a:cs typeface="Times New Roman" panose="02020603050405020304" pitchFamily="18" charset="0"/>
              </a:rPr>
              <a:t>三部位回転交換　</a:t>
            </a:r>
            <a:r>
              <a:rPr kumimoji="1" lang="en-US" altLang="ja-JP" sz="2800" dirty="0" smtClean="0">
                <a:latin typeface="Times New Roman" panose="02020603050405020304" pitchFamily="18" charset="0"/>
                <a:cs typeface="Times New Roman" panose="02020603050405020304" pitchFamily="18" charset="0"/>
              </a:rPr>
              <a:t>(Threefold cyclic permutation)</a:t>
            </a:r>
            <a:endParaRPr kumimoji="1" lang="ja-JP" altLang="en-US" sz="2800"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1812879"/>
            <a:ext cx="7343775"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232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416"/>
          <a:stretch/>
        </p:blipFill>
        <p:spPr bwMode="auto">
          <a:xfrm>
            <a:off x="1043608" y="1340768"/>
            <a:ext cx="7343775" cy="185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429000"/>
            <a:ext cx="13430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429000"/>
            <a:ext cx="10953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415" y="3429000"/>
            <a:ext cx="1228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166" y="3429000"/>
            <a:ext cx="13430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259632" y="5157192"/>
            <a:ext cx="6840760" cy="1015663"/>
          </a:xfrm>
          <a:prstGeom prst="rect">
            <a:avLst/>
          </a:prstGeom>
          <a:noFill/>
        </p:spPr>
        <p:txBody>
          <a:bodyPr wrap="square" rtlCol="0">
            <a:spAutoFit/>
          </a:bodyPr>
          <a:lstStyle/>
          <a:p>
            <a:r>
              <a:rPr kumimoji="1" lang="en-US" altLang="ja-JP" sz="2000" dirty="0" smtClean="0"/>
              <a:t>Threefold cyclic</a:t>
            </a:r>
            <a:r>
              <a:rPr lang="ja-JP" altLang="en-US" sz="2000" dirty="0"/>
              <a:t> </a:t>
            </a:r>
            <a:r>
              <a:rPr lang="en-US" altLang="ja-JP" sz="2000" dirty="0" smtClean="0"/>
              <a:t>permutation</a:t>
            </a:r>
            <a:r>
              <a:rPr lang="ja-JP" altLang="en-US" sz="2000" dirty="0" smtClean="0"/>
              <a:t>では二回</a:t>
            </a:r>
            <a:r>
              <a:rPr lang="en-US" altLang="ja-JP" sz="2000" dirty="0" smtClean="0"/>
              <a:t>SP</a:t>
            </a:r>
            <a:r>
              <a:rPr lang="ja-JP" altLang="en-US" sz="2000" dirty="0" smtClean="0"/>
              <a:t>構造が表れる。</a:t>
            </a:r>
            <a:endParaRPr lang="en-US" altLang="ja-JP" sz="2000" dirty="0" smtClean="0"/>
          </a:p>
          <a:p>
            <a:r>
              <a:rPr kumimoji="1" lang="ja-JP" altLang="en-US" sz="2000" dirty="0" smtClean="0"/>
              <a:t>つまり、</a:t>
            </a:r>
            <a:r>
              <a:rPr kumimoji="1" lang="en-US" altLang="ja-JP" sz="2000" dirty="0" smtClean="0"/>
              <a:t>TBP</a:t>
            </a:r>
            <a:r>
              <a:rPr kumimoji="1" lang="ja-JP" altLang="en-US" sz="2000" dirty="0" smtClean="0"/>
              <a:t>→</a:t>
            </a:r>
            <a:r>
              <a:rPr kumimoji="1" lang="en-US" altLang="ja-JP" sz="2000" dirty="0" smtClean="0"/>
              <a:t>SP</a:t>
            </a:r>
            <a:r>
              <a:rPr kumimoji="1" lang="ja-JP" altLang="en-US" sz="2000" dirty="0" smtClean="0"/>
              <a:t>→</a:t>
            </a:r>
            <a:r>
              <a:rPr kumimoji="1" lang="en-US" altLang="ja-JP" sz="2000" dirty="0" smtClean="0"/>
              <a:t>[TBP]‡</a:t>
            </a:r>
            <a:r>
              <a:rPr kumimoji="1" lang="ja-JP" altLang="en-US" sz="2000" dirty="0" smtClean="0"/>
              <a:t>→</a:t>
            </a:r>
            <a:r>
              <a:rPr kumimoji="1" lang="en-US" altLang="ja-JP" sz="2000" dirty="0" smtClean="0"/>
              <a:t>SP</a:t>
            </a:r>
            <a:r>
              <a:rPr kumimoji="1" lang="ja-JP" altLang="en-US" sz="2000" dirty="0" smtClean="0"/>
              <a:t>→</a:t>
            </a:r>
            <a:r>
              <a:rPr kumimoji="1" lang="en-US" altLang="ja-JP" sz="2000" dirty="0" smtClean="0"/>
              <a:t>TBP</a:t>
            </a:r>
          </a:p>
          <a:p>
            <a:r>
              <a:rPr lang="en-US" altLang="ja-JP" sz="2000" dirty="0" smtClean="0"/>
              <a:t>CF3</a:t>
            </a:r>
            <a:r>
              <a:rPr lang="ja-JP" altLang="en-US" sz="2000" dirty="0" smtClean="0"/>
              <a:t>は前述の</a:t>
            </a:r>
            <a:r>
              <a:rPr lang="ja-JP" altLang="en-US" sz="2000" dirty="0"/>
              <a:t>アピカル</a:t>
            </a:r>
            <a:r>
              <a:rPr lang="ja-JP" altLang="en-US" sz="2000" dirty="0" smtClean="0"/>
              <a:t>位親和性よりアピカル位を好む</a:t>
            </a:r>
            <a:endParaRPr kumimoji="1" lang="ja-JP" altLang="en-US" sz="2000" dirty="0"/>
          </a:p>
        </p:txBody>
      </p:sp>
      <p:sp>
        <p:nvSpPr>
          <p:cNvPr id="9" name="テキスト ボックス 8"/>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lang="en-US" altLang="ja-JP" sz="2000" dirty="0">
                <a:latin typeface="Times New Roman" panose="02020603050405020304" pitchFamily="18" charset="0"/>
                <a:cs typeface="Times New Roman" panose="02020603050405020304" pitchFamily="18" charset="0"/>
              </a:rPr>
              <a:t>5</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549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1640" y="939084"/>
            <a:ext cx="6584251" cy="4938188"/>
          </a:xfrm>
          <a:prstGeom prst="rect">
            <a:avLst/>
          </a:prstGeom>
        </p:spPr>
      </p:pic>
    </p:spTree>
    <p:extLst>
      <p:ext uri="{BB962C8B-B14F-4D97-AF65-F5344CB8AC3E}">
        <p14:creationId xmlns:p14="http://schemas.microsoft.com/office/powerpoint/2010/main" val="3317401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5026152" cy="353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23528" y="5453274"/>
            <a:ext cx="8568952" cy="1015663"/>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Co(CO)</a:t>
            </a:r>
            <a:r>
              <a:rPr kumimoji="1" lang="en-US" altLang="ja-JP" sz="2000" baseline="-25000" dirty="0" smtClean="0">
                <a:latin typeface="Times New Roman" panose="02020603050405020304" pitchFamily="18" charset="0"/>
                <a:cs typeface="Times New Roman" panose="02020603050405020304" pitchFamily="18" charset="0"/>
              </a:rPr>
              <a:t>2</a:t>
            </a:r>
            <a:r>
              <a:rPr kumimoji="1" lang="en-US" altLang="ja-JP" sz="2000" dirty="0" smtClean="0">
                <a:latin typeface="Times New Roman" panose="02020603050405020304" pitchFamily="18" charset="0"/>
                <a:cs typeface="Times New Roman" panose="02020603050405020304" pitchFamily="18" charset="0"/>
              </a:rPr>
              <a:t>(CF</a:t>
            </a:r>
            <a:r>
              <a:rPr kumimoji="1" lang="en-US" altLang="ja-JP" sz="2000" baseline="-25000" dirty="0" smtClean="0">
                <a:latin typeface="Times New Roman" panose="02020603050405020304" pitchFamily="18" charset="0"/>
                <a:cs typeface="Times New Roman" panose="02020603050405020304" pitchFamily="18" charset="0"/>
              </a:rPr>
              <a:t>3</a:t>
            </a:r>
            <a:r>
              <a:rPr kumimoji="1" lang="en-US" altLang="ja-JP" sz="2000" dirty="0" smtClean="0">
                <a:latin typeface="Times New Roman" panose="02020603050405020304" pitchFamily="18" charset="0"/>
                <a:cs typeface="Times New Roman" panose="02020603050405020304" pitchFamily="18" charset="0"/>
              </a:rPr>
              <a:t>)(PF</a:t>
            </a:r>
            <a:r>
              <a:rPr kumimoji="1" lang="en-US" altLang="ja-JP" sz="2000" baseline="-25000" dirty="0" smtClean="0">
                <a:latin typeface="Times New Roman" panose="02020603050405020304" pitchFamily="18" charset="0"/>
                <a:cs typeface="Times New Roman" panose="02020603050405020304" pitchFamily="18" charset="0"/>
              </a:rPr>
              <a:t>3</a:t>
            </a:r>
            <a:r>
              <a:rPr kumimoji="1" lang="en-US" altLang="ja-JP" sz="2000" dirty="0" smtClean="0">
                <a:latin typeface="Times New Roman" panose="02020603050405020304" pitchFamily="18" charset="0"/>
                <a:cs typeface="Times New Roman" panose="02020603050405020304" pitchFamily="18" charset="0"/>
              </a:rPr>
              <a:t>)</a:t>
            </a:r>
            <a:r>
              <a:rPr kumimoji="1" lang="en-US" altLang="ja-JP" sz="2000" baseline="-25000" dirty="0" smtClean="0">
                <a:latin typeface="Times New Roman" panose="02020603050405020304" pitchFamily="18" charset="0"/>
                <a:cs typeface="Times New Roman" panose="02020603050405020304" pitchFamily="18" charset="0"/>
              </a:rPr>
              <a:t>2</a:t>
            </a:r>
            <a:r>
              <a:rPr kumimoji="1" lang="ja-JP" altLang="en-US" sz="2000" dirty="0" smtClean="0">
                <a:latin typeface="Times New Roman" panose="02020603050405020304" pitchFamily="18" charset="0"/>
                <a:cs typeface="Times New Roman" panose="02020603050405020304" pitchFamily="18" charset="0"/>
              </a:rPr>
              <a:t>の基本構造は</a:t>
            </a:r>
            <a:r>
              <a:rPr kumimoji="1" lang="en-US" altLang="ja-JP" sz="2000" dirty="0" smtClean="0">
                <a:latin typeface="Times New Roman" panose="02020603050405020304" pitchFamily="18" charset="0"/>
                <a:cs typeface="Times New Roman" panose="02020603050405020304" pitchFamily="18" charset="0"/>
              </a:rPr>
              <a:t>6.Ⅰ</a:t>
            </a:r>
            <a:r>
              <a:rPr kumimoji="1" lang="ja-JP" altLang="en-US" sz="2000" dirty="0" smtClean="0">
                <a:latin typeface="Times New Roman" panose="02020603050405020304" pitchFamily="18" charset="0"/>
                <a:cs typeface="Times New Roman" panose="02020603050405020304" pitchFamily="18" charset="0"/>
              </a:rPr>
              <a:t>であり、</a:t>
            </a:r>
            <a:r>
              <a:rPr kumimoji="1" lang="en-US" altLang="ja-JP" sz="2000" dirty="0" smtClean="0">
                <a:latin typeface="Times New Roman" panose="02020603050405020304" pitchFamily="18" charset="0"/>
                <a:cs typeface="Times New Roman" panose="02020603050405020304" pitchFamily="18" charset="0"/>
              </a:rPr>
              <a:t>6.Ⅱ</a:t>
            </a:r>
            <a:r>
              <a:rPr kumimoji="1" lang="ja-JP" altLang="en-US" sz="2000" dirty="0" smtClean="0">
                <a:latin typeface="Times New Roman" panose="02020603050405020304" pitchFamily="18" charset="0"/>
                <a:cs typeface="Times New Roman" panose="02020603050405020304" pitchFamily="18" charset="0"/>
              </a:rPr>
              <a:t>は</a:t>
            </a:r>
            <a:r>
              <a:rPr kumimoji="1" lang="en-US" altLang="ja-JP" sz="2000" dirty="0" smtClean="0">
                <a:latin typeface="Times New Roman" panose="02020603050405020304" pitchFamily="18" charset="0"/>
                <a:cs typeface="Times New Roman" panose="02020603050405020304" pitchFamily="18" charset="0"/>
              </a:rPr>
              <a:t>0.2kcal/mol</a:t>
            </a:r>
            <a:r>
              <a:rPr kumimoji="1" lang="ja-JP" altLang="en-US" sz="2000" dirty="0" smtClean="0">
                <a:latin typeface="Times New Roman" panose="02020603050405020304" pitchFamily="18" charset="0"/>
                <a:cs typeface="Times New Roman" panose="02020603050405020304" pitchFamily="18" charset="0"/>
              </a:rPr>
              <a:t>不安定。</a:t>
            </a:r>
            <a:endParaRPr kumimoji="1" lang="en-US" altLang="ja-JP" sz="2000" dirty="0" smtClean="0">
              <a:latin typeface="Times New Roman" panose="02020603050405020304" pitchFamily="18" charset="0"/>
              <a:cs typeface="Times New Roman" panose="02020603050405020304" pitchFamily="18" charset="0"/>
            </a:endParaRPr>
          </a:p>
          <a:p>
            <a:r>
              <a:rPr lang="en-US" altLang="ja-JP" sz="2000" baseline="30000" dirty="0" smtClean="0">
                <a:latin typeface="Times New Roman" panose="02020603050405020304" pitchFamily="18" charset="0"/>
                <a:cs typeface="Times New Roman" panose="02020603050405020304" pitchFamily="18" charset="0"/>
              </a:rPr>
              <a:t>19</a:t>
            </a:r>
            <a:r>
              <a:rPr lang="en-US" altLang="ja-JP" sz="2000" dirty="0" smtClean="0">
                <a:latin typeface="Times New Roman" panose="02020603050405020304" pitchFamily="18" charset="0"/>
                <a:cs typeface="Times New Roman" panose="02020603050405020304" pitchFamily="18" charset="0"/>
              </a:rPr>
              <a:t>F NMR</a:t>
            </a:r>
            <a:r>
              <a:rPr lang="ja-JP" altLang="en-US" sz="2000" dirty="0" smtClean="0">
                <a:latin typeface="Times New Roman" panose="02020603050405020304" pitchFamily="18" charset="0"/>
                <a:cs typeface="Times New Roman" panose="02020603050405020304" pitchFamily="18" charset="0"/>
              </a:rPr>
              <a:t>において</a:t>
            </a:r>
            <a:r>
              <a:rPr lang="en-US" altLang="ja-JP" sz="2000" dirty="0" smtClean="0">
                <a:latin typeface="Times New Roman" panose="02020603050405020304" pitchFamily="18" charset="0"/>
                <a:cs typeface="Times New Roman" panose="02020603050405020304" pitchFamily="18" charset="0"/>
              </a:rPr>
              <a:t>-90</a:t>
            </a:r>
            <a:r>
              <a:rPr lang="ja-JP" altLang="en-US" sz="2000" dirty="0" smtClean="0">
                <a:latin typeface="Times New Roman" panose="02020603050405020304" pitchFamily="18" charset="0"/>
                <a:cs typeface="Times New Roman" panose="02020603050405020304" pitchFamily="18" charset="0"/>
              </a:rPr>
              <a:t>℃以上では</a:t>
            </a:r>
            <a:r>
              <a:rPr lang="en-US" altLang="ja-JP" sz="2000" dirty="0" smtClean="0">
                <a:latin typeface="Times New Roman" panose="02020603050405020304" pitchFamily="18" charset="0"/>
                <a:cs typeface="Times New Roman" panose="02020603050405020304" pitchFamily="18" charset="0"/>
              </a:rPr>
              <a:t>ax</a:t>
            </a:r>
            <a:r>
              <a:rPr lang="ja-JP" altLang="en-US" sz="2000" dirty="0" smtClean="0">
                <a:latin typeface="Times New Roman" panose="02020603050405020304" pitchFamily="18" charset="0"/>
                <a:cs typeface="Times New Roman" panose="02020603050405020304" pitchFamily="18" charset="0"/>
              </a:rPr>
              <a:t>の</a:t>
            </a:r>
            <a:r>
              <a:rPr lang="en-US" altLang="ja-JP" sz="2000" dirty="0" smtClean="0">
                <a:latin typeface="Times New Roman" panose="02020603050405020304" pitchFamily="18" charset="0"/>
                <a:cs typeface="Times New Roman" panose="02020603050405020304" pitchFamily="18" charset="0"/>
              </a:rPr>
              <a:t>PF</a:t>
            </a:r>
            <a:r>
              <a:rPr lang="en-US" altLang="ja-JP" sz="2000" baseline="-25000" dirty="0" smtClean="0">
                <a:latin typeface="Times New Roman" panose="02020603050405020304" pitchFamily="18" charset="0"/>
                <a:cs typeface="Times New Roman" panose="02020603050405020304" pitchFamily="18" charset="0"/>
              </a:rPr>
              <a:t>3</a:t>
            </a:r>
            <a:r>
              <a:rPr lang="ja-JP" altLang="en-US" sz="2000" dirty="0" smtClean="0">
                <a:latin typeface="Times New Roman" panose="02020603050405020304" pitchFamily="18" charset="0"/>
                <a:cs typeface="Times New Roman" panose="02020603050405020304" pitchFamily="18" charset="0"/>
              </a:rPr>
              <a:t>と</a:t>
            </a:r>
            <a:r>
              <a:rPr lang="en-US" altLang="ja-JP" sz="2000" dirty="0" err="1" smtClean="0">
                <a:latin typeface="Times New Roman" panose="02020603050405020304" pitchFamily="18" charset="0"/>
                <a:cs typeface="Times New Roman" panose="02020603050405020304" pitchFamily="18" charset="0"/>
              </a:rPr>
              <a:t>eq</a:t>
            </a:r>
            <a:r>
              <a:rPr lang="ja-JP" altLang="en-US" sz="2000" dirty="0" smtClean="0">
                <a:latin typeface="Times New Roman" panose="02020603050405020304" pitchFamily="18" charset="0"/>
                <a:cs typeface="Times New Roman" panose="02020603050405020304" pitchFamily="18" charset="0"/>
              </a:rPr>
              <a:t>の</a:t>
            </a:r>
            <a:r>
              <a:rPr lang="en-US" altLang="ja-JP" sz="2000" dirty="0" smtClean="0">
                <a:latin typeface="Times New Roman" panose="02020603050405020304" pitchFamily="18" charset="0"/>
                <a:cs typeface="Times New Roman" panose="02020603050405020304" pitchFamily="18" charset="0"/>
              </a:rPr>
              <a:t>PF</a:t>
            </a:r>
            <a:r>
              <a:rPr lang="en-US" altLang="ja-JP" sz="2000" baseline="-25000" dirty="0" smtClean="0">
                <a:latin typeface="Times New Roman" panose="02020603050405020304" pitchFamily="18" charset="0"/>
                <a:cs typeface="Times New Roman" panose="02020603050405020304" pitchFamily="18" charset="0"/>
              </a:rPr>
              <a:t>3</a:t>
            </a:r>
            <a:r>
              <a:rPr lang="ja-JP" altLang="en-US" sz="2000" dirty="0" smtClean="0">
                <a:latin typeface="Times New Roman" panose="02020603050405020304" pitchFamily="18" charset="0"/>
                <a:cs typeface="Times New Roman" panose="02020603050405020304" pitchFamily="18" charset="0"/>
              </a:rPr>
              <a:t>は</a:t>
            </a:r>
            <a:r>
              <a:rPr lang="en-US" altLang="ja-JP" sz="2000" dirty="0" smtClean="0">
                <a:latin typeface="Times New Roman" panose="02020603050405020304" pitchFamily="18" charset="0"/>
                <a:cs typeface="Times New Roman" panose="02020603050405020304" pitchFamily="18" charset="0"/>
              </a:rPr>
              <a:t>NMR</a:t>
            </a:r>
            <a:r>
              <a:rPr lang="ja-JP" altLang="en-US" sz="2000" dirty="0" smtClean="0">
                <a:latin typeface="Times New Roman" panose="02020603050405020304" pitchFamily="18" charset="0"/>
                <a:cs typeface="Times New Roman" panose="02020603050405020304" pitchFamily="18" charset="0"/>
              </a:rPr>
              <a:t>スケールと同等の交換を示す。</a:t>
            </a:r>
            <a:endParaRPr kumimoji="1" lang="en-US" altLang="ja-JP" sz="2000" dirty="0" smtClean="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6012160" y="2348880"/>
            <a:ext cx="2880320" cy="2308324"/>
          </a:xfrm>
          <a:prstGeom prst="rect">
            <a:avLst/>
          </a:prstGeom>
          <a:noFill/>
        </p:spPr>
        <p:txBody>
          <a:bodyPr wrap="square" rtlCol="0">
            <a:spAutoFit/>
          </a:bodyPr>
          <a:lstStyle/>
          <a:p>
            <a:r>
              <a:rPr kumimoji="1" lang="ja-JP" altLang="en-US" dirty="0" smtClean="0">
                <a:latin typeface="Times New Roman" panose="02020603050405020304" pitchFamily="18" charset="0"/>
                <a:cs typeface="Times New Roman" panose="02020603050405020304" pitchFamily="18" charset="0"/>
              </a:rPr>
              <a:t>エネルギー障壁 </a:t>
            </a:r>
            <a:r>
              <a:rPr kumimoji="1" lang="en-US" altLang="ja-JP"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Δ</a:t>
            </a:r>
            <a:r>
              <a:rPr lang="en-US" altLang="ja-JP" baseline="30000" dirty="0" smtClean="0">
                <a:latin typeface="Times New Roman" panose="02020603050405020304" pitchFamily="18" charset="0"/>
                <a:cs typeface="Times New Roman" panose="02020603050405020304" pitchFamily="18" charset="0"/>
              </a:rPr>
              <a:t>‡</a:t>
            </a:r>
            <a:r>
              <a:rPr kumimoji="1" lang="en-US" altLang="ja-JP" dirty="0" smtClean="0">
                <a:latin typeface="Times New Roman" panose="02020603050405020304" pitchFamily="18" charset="0"/>
                <a:cs typeface="Times New Roman" panose="02020603050405020304" pitchFamily="18" charset="0"/>
              </a:rPr>
              <a:t>G</a:t>
            </a:r>
            <a:r>
              <a:rPr kumimoji="1" lang="en-US" altLang="ja-JP" baseline="-25000" dirty="0" smtClean="0">
                <a:latin typeface="Times New Roman" panose="02020603050405020304" pitchFamily="18" charset="0"/>
                <a:cs typeface="Times New Roman" panose="02020603050405020304" pitchFamily="18" charset="0"/>
              </a:rPr>
              <a:t>273K</a:t>
            </a:r>
            <a:r>
              <a:rPr kumimoji="1" lang="en-US" altLang="ja-JP" dirty="0" smtClean="0">
                <a:latin typeface="Times New Roman" panose="02020603050405020304" pitchFamily="18" charset="0"/>
                <a:cs typeface="Times New Roman" panose="02020603050405020304" pitchFamily="18" charset="0"/>
              </a:rPr>
              <a:t>)</a:t>
            </a:r>
          </a:p>
          <a:p>
            <a:endParaRPr kumimoji="1" lang="en-US" altLang="ja-JP" dirty="0" smtClean="0">
              <a:latin typeface="Times New Roman" panose="02020603050405020304" pitchFamily="18" charset="0"/>
              <a:cs typeface="Times New Roman" panose="02020603050405020304" pitchFamily="18" charset="0"/>
            </a:endParaRPr>
          </a:p>
          <a:p>
            <a:r>
              <a:rPr lang="en-US" altLang="ja-JP" dirty="0" smtClean="0">
                <a:latin typeface="Times New Roman" panose="02020603050405020304" pitchFamily="18" charset="0"/>
                <a:cs typeface="Times New Roman" panose="02020603050405020304" pitchFamily="18" charset="0"/>
              </a:rPr>
              <a:t>6.Ⅰ</a:t>
            </a:r>
            <a:r>
              <a:rPr lang="ja-JP" altLang="en-US" dirty="0">
                <a:latin typeface="Times New Roman" panose="02020603050405020304" pitchFamily="18" charset="0"/>
                <a:cs typeface="Times New Roman" panose="02020603050405020304" pitchFamily="18" charset="0"/>
              </a:rPr>
              <a:t> </a:t>
            </a:r>
            <a:r>
              <a:rPr lang="ja-JP" altLang="en-US" dirty="0" smtClean="0">
                <a:latin typeface="Times New Roman" panose="02020603050405020304" pitchFamily="18" charset="0"/>
                <a:cs typeface="Times New Roman" panose="02020603050405020304" pitchFamily="18" charset="0"/>
              </a:rPr>
              <a:t> → </a:t>
            </a:r>
            <a:r>
              <a:rPr lang="en-US" altLang="ja-JP" dirty="0" smtClean="0">
                <a:latin typeface="Times New Roman" panose="02020603050405020304" pitchFamily="18" charset="0"/>
                <a:cs typeface="Times New Roman" panose="02020603050405020304" pitchFamily="18" charset="0"/>
              </a:rPr>
              <a:t>6.Ⅰ’</a:t>
            </a:r>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　</a:t>
            </a:r>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13.8 kcal/mol</a:t>
            </a:r>
          </a:p>
          <a:p>
            <a:r>
              <a:rPr kumimoji="1" lang="en-US" altLang="ja-JP" dirty="0" smtClean="0">
                <a:latin typeface="Times New Roman" panose="02020603050405020304" pitchFamily="18" charset="0"/>
                <a:cs typeface="Times New Roman" panose="02020603050405020304" pitchFamily="18" charset="0"/>
              </a:rPr>
              <a:t>6.Ⅱ </a:t>
            </a:r>
            <a:r>
              <a:rPr kumimoji="1" lang="ja-JP" altLang="en-US" dirty="0" smtClean="0">
                <a:latin typeface="Times New Roman" panose="02020603050405020304" pitchFamily="18" charset="0"/>
                <a:cs typeface="Times New Roman" panose="02020603050405020304" pitchFamily="18" charset="0"/>
              </a:rPr>
              <a:t>→ </a:t>
            </a:r>
            <a:r>
              <a:rPr kumimoji="1" lang="en-US" altLang="ja-JP" dirty="0" smtClean="0">
                <a:latin typeface="Times New Roman" panose="02020603050405020304" pitchFamily="18" charset="0"/>
                <a:cs typeface="Times New Roman" panose="02020603050405020304" pitchFamily="18" charset="0"/>
              </a:rPr>
              <a:t>6.Ⅱ’</a:t>
            </a:r>
          </a:p>
          <a:p>
            <a:r>
              <a:rPr lang="ja-JP" altLang="en-US" dirty="0">
                <a:latin typeface="Times New Roman" panose="02020603050405020304" pitchFamily="18" charset="0"/>
                <a:cs typeface="Times New Roman" panose="02020603050405020304" pitchFamily="18" charset="0"/>
              </a:rPr>
              <a:t>　</a:t>
            </a:r>
            <a:r>
              <a:rPr lang="ja-JP" altLang="en-US" dirty="0" smtClean="0">
                <a:latin typeface="Times New Roman" panose="02020603050405020304" pitchFamily="18" charset="0"/>
                <a:cs typeface="Times New Roman" panose="02020603050405020304" pitchFamily="18" charset="0"/>
              </a:rPr>
              <a:t>　</a:t>
            </a:r>
            <a:r>
              <a:rPr kumimoji="1" lang="en-US" altLang="ja-JP" dirty="0" smtClean="0">
                <a:latin typeface="Times New Roman" panose="02020603050405020304" pitchFamily="18" charset="0"/>
                <a:cs typeface="Times New Roman" panose="02020603050405020304" pitchFamily="18" charset="0"/>
              </a:rPr>
              <a:t>= 8.2   kcal/mol</a:t>
            </a:r>
            <a:endParaRPr lang="en-US" altLang="ja-JP" dirty="0">
              <a:latin typeface="Times New Roman" panose="02020603050405020304" pitchFamily="18" charset="0"/>
              <a:cs typeface="Times New Roman" panose="02020603050405020304" pitchFamily="18" charset="0"/>
            </a:endParaRPr>
          </a:p>
          <a:p>
            <a:r>
              <a:rPr kumimoji="1" lang="en-US" altLang="ja-JP" dirty="0" smtClean="0">
                <a:latin typeface="Times New Roman" panose="02020603050405020304" pitchFamily="18" charset="0"/>
                <a:cs typeface="Times New Roman" panose="02020603050405020304" pitchFamily="18" charset="0"/>
              </a:rPr>
              <a:t>6.Ⅰ  </a:t>
            </a:r>
            <a:r>
              <a:rPr kumimoji="1" lang="ja-JP" altLang="en-US" dirty="0" smtClean="0">
                <a:latin typeface="Times New Roman" panose="02020603050405020304" pitchFamily="18" charset="0"/>
                <a:cs typeface="Times New Roman" panose="02020603050405020304" pitchFamily="18" charset="0"/>
              </a:rPr>
              <a:t>→  </a:t>
            </a:r>
            <a:r>
              <a:rPr kumimoji="1" lang="en-US" altLang="ja-JP" dirty="0" smtClean="0">
                <a:latin typeface="Times New Roman" panose="02020603050405020304" pitchFamily="18" charset="0"/>
                <a:cs typeface="Times New Roman" panose="02020603050405020304" pitchFamily="18" charset="0"/>
              </a:rPr>
              <a:t>6.Ⅱ</a:t>
            </a:r>
            <a:endParaRPr lang="en-US" altLang="ja-JP" dirty="0" smtClean="0">
              <a:latin typeface="Times New Roman" panose="02020603050405020304" pitchFamily="18" charset="0"/>
              <a:cs typeface="Times New Roman" panose="02020603050405020304" pitchFamily="18" charset="0"/>
            </a:endParaRPr>
          </a:p>
          <a:p>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12.3 kcal/mol</a:t>
            </a:r>
            <a:endParaRPr kumimoji="1" lang="en-US" altLang="ja-JP" dirty="0" smtClean="0">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lang="en-US" altLang="ja-JP" sz="2000" dirty="0">
                <a:latin typeface="Times New Roman" panose="02020603050405020304" pitchFamily="18" charset="0"/>
                <a:cs typeface="Times New Roman" panose="02020603050405020304" pitchFamily="18" charset="0"/>
              </a:rPr>
              <a:t>6</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75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1268760"/>
            <a:ext cx="8424936" cy="523220"/>
          </a:xfrm>
          <a:prstGeom prst="rect">
            <a:avLst/>
          </a:prstGeom>
          <a:noFill/>
        </p:spPr>
        <p:txBody>
          <a:bodyPr wrap="square" rtlCol="0">
            <a:spAutoFit/>
          </a:bodyPr>
          <a:lstStyle/>
          <a:p>
            <a:r>
              <a:rPr lang="ja-JP" altLang="en-US" sz="2800" dirty="0" smtClean="0">
                <a:latin typeface="Times New Roman" panose="02020603050405020304" pitchFamily="18" charset="0"/>
                <a:cs typeface="Times New Roman" panose="02020603050405020304" pitchFamily="18" charset="0"/>
              </a:rPr>
              <a:t>同システム内の</a:t>
            </a:r>
            <a:r>
              <a:rPr lang="en-US" altLang="ja-JP" sz="2800" dirty="0" smtClean="0">
                <a:latin typeface="Times New Roman" panose="02020603050405020304" pitchFamily="18" charset="0"/>
                <a:cs typeface="Times New Roman" panose="02020603050405020304" pitchFamily="18" charset="0"/>
              </a:rPr>
              <a:t>M1</a:t>
            </a:r>
            <a:r>
              <a:rPr lang="ja-JP" altLang="en-US" sz="2800" dirty="0" smtClean="0">
                <a:latin typeface="Times New Roman" panose="02020603050405020304" pitchFamily="18" charset="0"/>
                <a:cs typeface="Times New Roman" panose="02020603050405020304" pitchFamily="18" charset="0"/>
              </a:rPr>
              <a:t>と</a:t>
            </a:r>
            <a:r>
              <a:rPr lang="en-US" altLang="ja-JP" sz="2800" dirty="0" smtClean="0">
                <a:latin typeface="Times New Roman" panose="02020603050405020304" pitchFamily="18" charset="0"/>
                <a:cs typeface="Times New Roman" panose="02020603050405020304" pitchFamily="18" charset="0"/>
              </a:rPr>
              <a:t>M2</a:t>
            </a:r>
            <a:endParaRPr kumimoji="1" lang="ja-JP" altLang="en-US" sz="2800" dirty="0">
              <a:latin typeface="Times New Roman" panose="02020603050405020304" pitchFamily="18" charset="0"/>
              <a:cs typeface="Times New Roman" panose="02020603050405020304" pitchFamily="18" charset="0"/>
            </a:endParaRPr>
          </a:p>
        </p:txBody>
      </p:sp>
      <p:sp>
        <p:nvSpPr>
          <p:cNvPr id="4"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8" name="テキスト ボックス 7"/>
          <p:cNvSpPr txBox="1"/>
          <p:nvPr/>
        </p:nvSpPr>
        <p:spPr>
          <a:xfrm>
            <a:off x="144016" y="2276872"/>
            <a:ext cx="8892480" cy="707886"/>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kumimoji="1" lang="en-US" altLang="ja-JP" sz="2000" dirty="0" smtClean="0">
                <a:latin typeface="Times New Roman" panose="02020603050405020304" pitchFamily="18" charset="0"/>
                <a:cs typeface="Times New Roman" panose="02020603050405020304" pitchFamily="18" charset="0"/>
              </a:rPr>
              <a:t>7,8</a:t>
            </a:r>
            <a:r>
              <a:rPr kumimoji="1" lang="ja-JP" altLang="en-US" sz="2000" dirty="0" smtClean="0">
                <a:latin typeface="Times New Roman" panose="02020603050405020304" pitchFamily="18" charset="0"/>
                <a:cs typeface="Times New Roman" panose="02020603050405020304" pitchFamily="18" charset="0"/>
              </a:rPr>
              <a:t>のスピロオルガニルシリケート </a:t>
            </a:r>
            <a:r>
              <a:rPr kumimoji="1" lang="en-US" altLang="ja-JP" sz="2000" dirty="0" smtClean="0">
                <a:latin typeface="Times New Roman" panose="02020603050405020304" pitchFamily="18" charset="0"/>
                <a:cs typeface="Times New Roman" panose="02020603050405020304" pitchFamily="18" charset="0"/>
              </a:rPr>
              <a:t>(spirocyclic pentaorganylsilicate)</a:t>
            </a:r>
            <a:r>
              <a:rPr kumimoji="1" lang="ja-JP" altLang="en-US" sz="2000" dirty="0" smtClean="0">
                <a:latin typeface="Times New Roman" panose="02020603050405020304" pitchFamily="18" charset="0"/>
                <a:cs typeface="Times New Roman" panose="02020603050405020304" pitchFamily="18" charset="0"/>
              </a:rPr>
              <a:t>では</a:t>
            </a:r>
            <a:r>
              <a:rPr kumimoji="1" lang="en-US" altLang="ja-JP" sz="2000" dirty="0" smtClean="0">
                <a:latin typeface="Times New Roman" panose="02020603050405020304" pitchFamily="18" charset="0"/>
                <a:cs typeface="Times New Roman" panose="02020603050405020304" pitchFamily="18" charset="0"/>
              </a:rPr>
              <a:t/>
            </a:r>
            <a:br>
              <a:rPr kumimoji="1" lang="en-US" altLang="ja-JP" sz="2000" dirty="0" smtClean="0">
                <a:latin typeface="Times New Roman" panose="02020603050405020304" pitchFamily="18" charset="0"/>
                <a:cs typeface="Times New Roman" panose="02020603050405020304" pitchFamily="18" charset="0"/>
              </a:rPr>
            </a:br>
            <a:r>
              <a:rPr kumimoji="1" lang="en-US" altLang="ja-JP" sz="2000" dirty="0" smtClean="0">
                <a:latin typeface="Times New Roman" panose="02020603050405020304" pitchFamily="18" charset="0"/>
                <a:cs typeface="Times New Roman" panose="02020603050405020304" pitchFamily="18" charset="0"/>
              </a:rPr>
              <a:t>M1</a:t>
            </a:r>
            <a:r>
              <a:rPr kumimoji="1" lang="ja-JP" altLang="en-US" sz="2000" dirty="0" smtClean="0">
                <a:latin typeface="Times New Roman" panose="02020603050405020304" pitchFamily="18" charset="0"/>
                <a:cs typeface="Times New Roman" panose="02020603050405020304" pitchFamily="18" charset="0"/>
              </a:rPr>
              <a:t>と</a:t>
            </a:r>
            <a:r>
              <a:rPr kumimoji="1" lang="en-US" altLang="ja-JP" sz="2000" dirty="0" smtClean="0">
                <a:latin typeface="Times New Roman" panose="02020603050405020304" pitchFamily="18" charset="0"/>
                <a:cs typeface="Times New Roman" panose="02020603050405020304" pitchFamily="18" charset="0"/>
              </a:rPr>
              <a:t>M2</a:t>
            </a:r>
            <a:r>
              <a:rPr kumimoji="1" lang="ja-JP" altLang="en-US" sz="2000" dirty="0" smtClean="0">
                <a:latin typeface="Times New Roman" panose="02020603050405020304" pitchFamily="18" charset="0"/>
                <a:cs typeface="Times New Roman" panose="02020603050405020304" pitchFamily="18" charset="0"/>
              </a:rPr>
              <a:t>の両方のシステムが</a:t>
            </a:r>
            <a:r>
              <a:rPr lang="ja-JP" altLang="en-US" sz="2000" dirty="0">
                <a:latin typeface="Times New Roman" panose="02020603050405020304" pitchFamily="18" charset="0"/>
                <a:cs typeface="Times New Roman" panose="02020603050405020304" pitchFamily="18" charset="0"/>
              </a:rPr>
              <a:t>現れる</a:t>
            </a:r>
            <a:r>
              <a:rPr kumimoji="1" lang="ja-JP" altLang="en-US" sz="2000" dirty="0" smtClean="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514993"/>
            <a:ext cx="4657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229227" y="3920145"/>
            <a:ext cx="4032448" cy="400110"/>
          </a:xfrm>
          <a:prstGeom prst="rect">
            <a:avLst/>
          </a:prstGeom>
          <a:noFill/>
        </p:spPr>
        <p:txBody>
          <a:bodyPr wrap="square" rtlCol="0">
            <a:spAutoFit/>
          </a:bodyPr>
          <a:lstStyle/>
          <a:p>
            <a:r>
              <a:rPr lang="ja-JP" altLang="en-US" sz="2000" dirty="0" smtClean="0"/>
              <a:t>二座（</a:t>
            </a:r>
            <a:r>
              <a:rPr lang="en-US" altLang="ja-JP" sz="2000" dirty="0" smtClean="0"/>
              <a:t>bidentate)</a:t>
            </a:r>
            <a:endParaRPr kumimoji="1" lang="ja-JP" altLang="en-US" sz="2000"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285" y="4341837"/>
            <a:ext cx="35337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501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836712"/>
            <a:ext cx="52197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51520" y="5229200"/>
            <a:ext cx="8640960" cy="1323439"/>
          </a:xfrm>
          <a:prstGeom prst="rect">
            <a:avLst/>
          </a:prstGeom>
          <a:noFill/>
        </p:spPr>
        <p:txBody>
          <a:bodyPr wrap="square" rtlCol="0">
            <a:spAutoFit/>
          </a:bodyPr>
          <a:lstStyle/>
          <a:p>
            <a:r>
              <a:rPr kumimoji="1" lang="ja-JP" altLang="en-US" sz="2000" dirty="0" smtClean="0"/>
              <a:t>五配位化合物において、二座置換基であるビフェニルが配位する</a:t>
            </a:r>
            <a:r>
              <a:rPr lang="ja-JP" altLang="en-US" sz="2000" dirty="0"/>
              <a:t>と</a:t>
            </a:r>
            <a:r>
              <a:rPr kumimoji="1" lang="ja-JP" altLang="en-US" sz="2000" dirty="0" smtClean="0"/>
              <a:t>スピロ環が形成。左回り</a:t>
            </a:r>
            <a:r>
              <a:rPr kumimoji="1" lang="en-US" altLang="ja-JP" sz="2000" dirty="0" smtClean="0"/>
              <a:t>(Λ)</a:t>
            </a:r>
            <a:r>
              <a:rPr kumimoji="1" lang="ja-JP" altLang="en-US" sz="2000" dirty="0" smtClean="0"/>
              <a:t>と右回り</a:t>
            </a:r>
            <a:r>
              <a:rPr kumimoji="1" lang="en-US" altLang="ja-JP" sz="2000" dirty="0" smtClean="0"/>
              <a:t>(</a:t>
            </a:r>
            <a:r>
              <a:rPr lang="en-US" altLang="ja-JP" sz="2000" dirty="0" smtClean="0"/>
              <a:t>Δ)</a:t>
            </a:r>
            <a:r>
              <a:rPr lang="ja-JP" altLang="en-US" sz="2000" dirty="0" smtClean="0"/>
              <a:t>の軸不斉</a:t>
            </a:r>
            <a:r>
              <a:rPr lang="en-US" altLang="ja-JP" sz="2000" dirty="0" smtClean="0"/>
              <a:t>(axial chirality)</a:t>
            </a:r>
            <a:r>
              <a:rPr lang="ja-JP" altLang="en-US" sz="2000" dirty="0" smtClean="0"/>
              <a:t>が生じる。</a:t>
            </a:r>
            <a:endParaRPr lang="en-US" altLang="ja-JP" sz="2000" dirty="0" smtClean="0"/>
          </a:p>
          <a:p>
            <a:endParaRPr lang="en-US" altLang="ja-JP" sz="2000" dirty="0" smtClean="0"/>
          </a:p>
          <a:p>
            <a:r>
              <a:rPr lang="ja-JP" altLang="en-US" sz="2000" dirty="0" smtClean="0"/>
              <a:t>この</a:t>
            </a:r>
            <a:r>
              <a:rPr lang="en-US" altLang="ja-JP" sz="2000" dirty="0" smtClean="0"/>
              <a:t>Λ</a:t>
            </a:r>
            <a:r>
              <a:rPr lang="ja-JP" altLang="en-US" sz="2000" dirty="0" smtClean="0"/>
              <a:t>体、</a:t>
            </a:r>
            <a:r>
              <a:rPr lang="en-US" altLang="ja-JP" sz="2000" dirty="0" smtClean="0"/>
              <a:t>Δ</a:t>
            </a:r>
            <a:r>
              <a:rPr lang="ja-JP" altLang="en-US" sz="2000" dirty="0" smtClean="0"/>
              <a:t>体は擬回転によって可換である。</a:t>
            </a:r>
            <a:endParaRPr lang="en-US" altLang="ja-JP" sz="2000" dirty="0" smtClean="0"/>
          </a:p>
        </p:txBody>
      </p:sp>
      <p:sp>
        <p:nvSpPr>
          <p:cNvPr id="4" name="テキスト ボックス 3"/>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kumimoji="1" lang="en-US" altLang="ja-JP" sz="2000" dirty="0" smtClean="0">
                <a:latin typeface="Times New Roman" panose="02020603050405020304" pitchFamily="18" charset="0"/>
                <a:cs typeface="Times New Roman" panose="02020603050405020304" pitchFamily="18" charset="0"/>
              </a:rPr>
              <a:t>7</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585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80120"/>
            <a:ext cx="563499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030526" y="1879664"/>
            <a:ext cx="2861954" cy="1477328"/>
          </a:xfrm>
          <a:prstGeom prst="rect">
            <a:avLst/>
          </a:prstGeom>
          <a:noFill/>
        </p:spPr>
        <p:txBody>
          <a:bodyPr wrap="square" rtlCol="0">
            <a:spAutoFit/>
          </a:bodyPr>
          <a:lstStyle/>
          <a:p>
            <a:r>
              <a:rPr kumimoji="1" lang="ja-JP" altLang="en-US" dirty="0" smtClean="0">
                <a:latin typeface="Times New Roman" panose="02020603050405020304" pitchFamily="18" charset="0"/>
                <a:cs typeface="Times New Roman" panose="02020603050405020304" pitchFamily="18" charset="0"/>
              </a:rPr>
              <a:t>エネルギー障壁 </a:t>
            </a:r>
            <a:r>
              <a:rPr kumimoji="1" lang="en-US" altLang="ja-JP" dirty="0" smtClean="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Δ</a:t>
            </a:r>
            <a:r>
              <a:rPr kumimoji="1" lang="en-US" altLang="ja-JP" dirty="0" smtClean="0">
                <a:latin typeface="Times New Roman" panose="02020603050405020304" pitchFamily="18" charset="0"/>
                <a:cs typeface="Times New Roman" panose="02020603050405020304" pitchFamily="18" charset="0"/>
              </a:rPr>
              <a:t>G</a:t>
            </a:r>
            <a:r>
              <a:rPr kumimoji="1" lang="en-US" altLang="ja-JP" baseline="30000" dirty="0" smtClean="0">
                <a:latin typeface="Times New Roman" panose="02020603050405020304" pitchFamily="18" charset="0"/>
                <a:cs typeface="Times New Roman" panose="02020603050405020304" pitchFamily="18" charset="0"/>
              </a:rPr>
              <a:t>‡</a:t>
            </a:r>
            <a:r>
              <a:rPr kumimoji="1" lang="en-US" altLang="ja-JP" baseline="-25000" dirty="0" smtClean="0">
                <a:latin typeface="Times New Roman" panose="02020603050405020304" pitchFamily="18" charset="0"/>
                <a:cs typeface="Times New Roman" panose="02020603050405020304" pitchFamily="18" charset="0"/>
              </a:rPr>
              <a:t>273K</a:t>
            </a:r>
            <a:r>
              <a:rPr kumimoji="1" lang="en-US" altLang="ja-JP" dirty="0" smtClean="0">
                <a:latin typeface="Times New Roman" panose="02020603050405020304" pitchFamily="18" charset="0"/>
                <a:cs typeface="Times New Roman" panose="02020603050405020304" pitchFamily="18" charset="0"/>
              </a:rPr>
              <a:t>)</a:t>
            </a:r>
          </a:p>
          <a:p>
            <a:endParaRPr kumimoji="1" lang="en-US" altLang="ja-JP" dirty="0" smtClean="0">
              <a:latin typeface="Times New Roman" panose="02020603050405020304" pitchFamily="18" charset="0"/>
              <a:cs typeface="Times New Roman" panose="02020603050405020304" pitchFamily="18" charset="0"/>
            </a:endParaRPr>
          </a:p>
          <a:p>
            <a:r>
              <a:rPr kumimoji="1" lang="en-US" altLang="ja-JP" dirty="0" smtClean="0">
                <a:latin typeface="Times New Roman" panose="02020603050405020304" pitchFamily="18" charset="0"/>
                <a:cs typeface="Times New Roman" panose="02020603050405020304" pitchFamily="18" charset="0"/>
              </a:rPr>
              <a:t>M1 = 16,3 kcal/mol</a:t>
            </a:r>
          </a:p>
          <a:p>
            <a:endParaRPr lang="en-US" altLang="ja-JP" dirty="0" smtClean="0">
              <a:latin typeface="Times New Roman" panose="02020603050405020304" pitchFamily="18" charset="0"/>
              <a:cs typeface="Times New Roman" panose="02020603050405020304" pitchFamily="18" charset="0"/>
            </a:endParaRPr>
          </a:p>
          <a:p>
            <a:r>
              <a:rPr lang="en-US" altLang="ja-JP" dirty="0" smtClean="0">
                <a:latin typeface="Times New Roman" panose="02020603050405020304" pitchFamily="18" charset="0"/>
                <a:cs typeface="Times New Roman" panose="02020603050405020304" pitchFamily="18" charset="0"/>
              </a:rPr>
              <a:t>M2 = 11.1 kcal/</a:t>
            </a:r>
            <a:r>
              <a:rPr lang="en-US" altLang="ja-JP" dirty="0" err="1" smtClean="0">
                <a:latin typeface="Times New Roman" panose="02020603050405020304" pitchFamily="18" charset="0"/>
                <a:cs typeface="Times New Roman" panose="02020603050405020304" pitchFamily="18" charset="0"/>
              </a:rPr>
              <a:t>mol</a:t>
            </a:r>
            <a:endParaRPr lang="en-US" altLang="ja-JP"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251520" y="4869160"/>
            <a:ext cx="8640960" cy="1323439"/>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M1</a:t>
            </a:r>
            <a:r>
              <a:rPr kumimoji="1" lang="ja-JP" altLang="en-US" sz="2000" dirty="0" smtClean="0">
                <a:latin typeface="Times New Roman" panose="02020603050405020304" pitchFamily="18" charset="0"/>
                <a:cs typeface="Times New Roman" panose="02020603050405020304" pitchFamily="18" charset="0"/>
              </a:rPr>
              <a:t>経路ではビフェニルのオルト位にある水素が大きな障害となる。</a:t>
            </a:r>
            <a:endParaRPr kumimoji="1" lang="en-US" altLang="ja-JP" sz="2000" dirty="0" smtClean="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r>
              <a:rPr kumimoji="1" lang="en-US" altLang="ja-JP" sz="2000" dirty="0" smtClean="0">
                <a:latin typeface="Times New Roman" panose="02020603050405020304" pitchFamily="18" charset="0"/>
                <a:cs typeface="Times New Roman" panose="02020603050405020304" pitchFamily="18" charset="0"/>
              </a:rPr>
              <a:t>M2</a:t>
            </a:r>
            <a:r>
              <a:rPr kumimoji="1" lang="ja-JP" altLang="en-US" sz="2000" dirty="0" smtClean="0">
                <a:latin typeface="Times New Roman" panose="02020603050405020304" pitchFamily="18" charset="0"/>
                <a:cs typeface="Times New Roman" panose="02020603050405020304" pitchFamily="18" charset="0"/>
              </a:rPr>
              <a:t>経路ではビフェニルが</a:t>
            </a:r>
            <a:r>
              <a:rPr kumimoji="1" lang="en-US" altLang="ja-JP" sz="2000" dirty="0" err="1" smtClean="0">
                <a:latin typeface="Times New Roman" panose="02020603050405020304" pitchFamily="18" charset="0"/>
                <a:cs typeface="Times New Roman" panose="02020603050405020304" pitchFamily="18" charset="0"/>
              </a:rPr>
              <a:t>eq-eq</a:t>
            </a:r>
            <a:r>
              <a:rPr kumimoji="1" lang="ja-JP" altLang="en-US" sz="2000" dirty="0" smtClean="0">
                <a:latin typeface="Times New Roman" panose="02020603050405020304" pitchFamily="18" charset="0"/>
                <a:cs typeface="Times New Roman" panose="02020603050405020304" pitchFamily="18" charset="0"/>
              </a:rPr>
              <a:t>を占めた際、</a:t>
            </a:r>
            <a:r>
              <a:rPr kumimoji="1" lang="en-US" altLang="ja-JP" sz="2000" dirty="0" smtClean="0">
                <a:latin typeface="Times New Roman" panose="02020603050405020304" pitchFamily="18" charset="0"/>
                <a:cs typeface="Times New Roman" panose="02020603050405020304" pitchFamily="18" charset="0"/>
              </a:rPr>
              <a:t>π-</a:t>
            </a:r>
            <a:r>
              <a:rPr kumimoji="1" lang="ja-JP" altLang="en-US" sz="2000" dirty="0" smtClean="0">
                <a:latin typeface="Times New Roman" panose="02020603050405020304" pitchFamily="18" charset="0"/>
                <a:cs typeface="Times New Roman" panose="02020603050405020304" pitchFamily="18" charset="0"/>
              </a:rPr>
              <a:t>電子と陰性度の高い</a:t>
            </a:r>
            <a:r>
              <a:rPr kumimoji="1" lang="en-US" altLang="ja-JP" sz="2000" dirty="0" smtClean="0">
                <a:latin typeface="Times New Roman" panose="02020603050405020304" pitchFamily="18" charset="0"/>
                <a:cs typeface="Times New Roman" panose="02020603050405020304" pitchFamily="18" charset="0"/>
              </a:rPr>
              <a:t>ax</a:t>
            </a:r>
            <a:r>
              <a:rPr kumimoji="1" lang="ja-JP" altLang="en-US" sz="2000" dirty="0" smtClean="0">
                <a:latin typeface="Times New Roman" panose="02020603050405020304" pitchFamily="18" charset="0"/>
                <a:cs typeface="Times New Roman" panose="02020603050405020304" pitchFamily="18" charset="0"/>
              </a:rPr>
              <a:t>置換基との相互作用が大きな障害となる。</a:t>
            </a:r>
            <a:endParaRPr kumimoji="1" lang="ja-JP" altLang="en-US"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lang="en-US" altLang="ja-JP" sz="2000" dirty="0">
                <a:latin typeface="Times New Roman" panose="02020603050405020304" pitchFamily="18" charset="0"/>
                <a:cs typeface="Times New Roman" panose="02020603050405020304" pitchFamily="18" charset="0"/>
              </a:rPr>
              <a:t>8</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148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457200" y="2249424"/>
            <a:ext cx="8507288" cy="4325112"/>
          </a:xfrm>
          <a:solidFill>
            <a:schemeClr val="bg1"/>
          </a:solidFill>
        </p:spPr>
        <p:txBody>
          <a:bodyPr/>
          <a:lstStyle/>
          <a:p>
            <a:r>
              <a:rPr lang="ja-JP" altLang="en-US" dirty="0" smtClean="0"/>
              <a:t>結果</a:t>
            </a:r>
            <a:endParaRPr lang="en-US" altLang="ja-JP" dirty="0" smtClean="0"/>
          </a:p>
          <a:p>
            <a:pPr marL="916686" lvl="1" indent="-514350">
              <a:buFont typeface="+mj-lt"/>
              <a:buAutoNum type="arabicPeriod" startAt="6"/>
            </a:pPr>
            <a:r>
              <a:rPr lang="ja-JP" altLang="en-US" dirty="0">
                <a:solidFill>
                  <a:schemeClr val="tx1"/>
                </a:solidFill>
              </a:rPr>
              <a:t>ターンスタイルローテーション対ベリー擬</a:t>
            </a:r>
            <a:r>
              <a:rPr lang="ja-JP" altLang="en-US" dirty="0" smtClean="0">
                <a:solidFill>
                  <a:schemeClr val="tx1"/>
                </a:solidFill>
              </a:rPr>
              <a:t>回転</a:t>
            </a:r>
            <a:endParaRPr lang="en-US" altLang="ja-JP" dirty="0" smtClean="0">
              <a:solidFill>
                <a:schemeClr val="tx1"/>
              </a:solidFill>
            </a:endParaRPr>
          </a:p>
          <a:p>
            <a:pPr marL="916686" lvl="1" indent="-514350">
              <a:buFont typeface="+mj-lt"/>
              <a:buAutoNum type="arabicPeriod" startAt="6"/>
            </a:pPr>
            <a:r>
              <a:rPr lang="en-US" altLang="ja-JP" dirty="0" smtClean="0">
                <a:solidFill>
                  <a:schemeClr val="tx1"/>
                </a:solidFill>
                <a:latin typeface="Times New Roman" panose="02020603050405020304" pitchFamily="18" charset="0"/>
                <a:cs typeface="Times New Roman" panose="02020603050405020304" pitchFamily="18" charset="0"/>
              </a:rPr>
              <a:t>M2:</a:t>
            </a:r>
            <a:r>
              <a:rPr lang="ja-JP" altLang="en-US" dirty="0" smtClean="0">
                <a:solidFill>
                  <a:schemeClr val="tx1"/>
                </a:solidFill>
                <a:latin typeface="Times New Roman" panose="02020603050405020304" pitchFamily="18" charset="0"/>
                <a:cs typeface="Times New Roman" panose="02020603050405020304" pitchFamily="18" charset="0"/>
              </a:rPr>
              <a:t>三部位回転交換</a:t>
            </a:r>
            <a:endParaRPr lang="en-US" altLang="ja-JP" dirty="0" smtClean="0">
              <a:solidFill>
                <a:schemeClr val="tx1"/>
              </a:solidFill>
              <a:latin typeface="Times New Roman" panose="02020603050405020304" pitchFamily="18" charset="0"/>
              <a:cs typeface="Times New Roman" panose="02020603050405020304" pitchFamily="18" charset="0"/>
            </a:endParaRPr>
          </a:p>
          <a:p>
            <a:pPr marL="916686" lvl="1" indent="-514350">
              <a:buFont typeface="+mj-lt"/>
              <a:buAutoNum type="arabicPeriod" startAt="6"/>
            </a:pPr>
            <a:r>
              <a:rPr kumimoji="1" lang="ja-JP" altLang="en-US" dirty="0" smtClean="0">
                <a:solidFill>
                  <a:schemeClr val="tx1"/>
                </a:solidFill>
                <a:latin typeface="Times New Roman" panose="02020603050405020304" pitchFamily="18" charset="0"/>
                <a:cs typeface="Times New Roman" panose="02020603050405020304" pitchFamily="18" charset="0"/>
              </a:rPr>
              <a:t>同システム内の</a:t>
            </a:r>
            <a:r>
              <a:rPr kumimoji="1" lang="en-US" altLang="ja-JP" dirty="0" smtClean="0">
                <a:solidFill>
                  <a:schemeClr val="tx1"/>
                </a:solidFill>
                <a:latin typeface="Times New Roman" panose="02020603050405020304" pitchFamily="18" charset="0"/>
                <a:cs typeface="Times New Roman" panose="02020603050405020304" pitchFamily="18" charset="0"/>
              </a:rPr>
              <a:t>M1</a:t>
            </a:r>
            <a:r>
              <a:rPr kumimoji="1" lang="ja-JP" altLang="en-US" dirty="0" smtClean="0">
                <a:solidFill>
                  <a:schemeClr val="tx1"/>
                </a:solidFill>
                <a:latin typeface="Times New Roman" panose="02020603050405020304" pitchFamily="18" charset="0"/>
                <a:cs typeface="Times New Roman" panose="02020603050405020304" pitchFamily="18" charset="0"/>
              </a:rPr>
              <a:t>と</a:t>
            </a:r>
            <a:r>
              <a:rPr kumimoji="1" lang="en-US" altLang="ja-JP" dirty="0" smtClean="0">
                <a:solidFill>
                  <a:schemeClr val="tx1"/>
                </a:solidFill>
                <a:latin typeface="Times New Roman" panose="02020603050405020304" pitchFamily="18" charset="0"/>
                <a:cs typeface="Times New Roman" panose="02020603050405020304" pitchFamily="18" charset="0"/>
              </a:rPr>
              <a:t>M2</a:t>
            </a:r>
          </a:p>
          <a:p>
            <a:pPr marL="916686" lvl="1" indent="-514350">
              <a:buFont typeface="+mj-lt"/>
              <a:buAutoNum type="arabicPeriod" startAt="6"/>
            </a:pPr>
            <a:r>
              <a:rPr lang="en-US" altLang="ja-JP" dirty="0" smtClean="0">
                <a:solidFill>
                  <a:schemeClr val="tx1"/>
                </a:solidFill>
                <a:latin typeface="Times New Roman" panose="02020603050405020304" pitchFamily="18" charset="0"/>
                <a:cs typeface="Times New Roman" panose="02020603050405020304" pitchFamily="18" charset="0"/>
              </a:rPr>
              <a:t>M3:</a:t>
            </a:r>
            <a:r>
              <a:rPr lang="ja-JP" altLang="en-US" dirty="0">
                <a:solidFill>
                  <a:schemeClr val="tx1"/>
                </a:solidFill>
              </a:rPr>
              <a:t>ハーフツイスト</a:t>
            </a:r>
            <a:r>
              <a:rPr lang="ja-JP" altLang="en-US" dirty="0" smtClean="0">
                <a:solidFill>
                  <a:schemeClr val="tx1"/>
                </a:solidFill>
              </a:rPr>
              <a:t>アキシアル</a:t>
            </a:r>
            <a:r>
              <a:rPr lang="en-US" altLang="ja-JP" dirty="0" smtClean="0">
                <a:solidFill>
                  <a:schemeClr val="tx1"/>
                </a:solidFill>
              </a:rPr>
              <a:t>-</a:t>
            </a:r>
            <a:r>
              <a:rPr lang="ja-JP" altLang="en-US" dirty="0" smtClean="0">
                <a:solidFill>
                  <a:schemeClr val="tx1"/>
                </a:solidFill>
              </a:rPr>
              <a:t>エカトリアル交換</a:t>
            </a:r>
            <a:endParaRPr lang="en-US" altLang="ja-JP" dirty="0" smtClean="0">
              <a:solidFill>
                <a:schemeClr val="tx1"/>
              </a:solidFill>
            </a:endParaRPr>
          </a:p>
          <a:p>
            <a:pPr marL="916686" lvl="1" indent="-514350">
              <a:buFont typeface="+mj-lt"/>
              <a:buAutoNum type="arabicPeriod" startAt="6"/>
            </a:pPr>
            <a:r>
              <a:rPr kumimoji="1" lang="ja-JP" altLang="en-US" dirty="0">
                <a:solidFill>
                  <a:schemeClr val="tx1"/>
                </a:solidFill>
              </a:rPr>
              <a:t>立体</a:t>
            </a:r>
            <a:r>
              <a:rPr kumimoji="1" lang="ja-JP" altLang="en-US" dirty="0" smtClean="0">
                <a:solidFill>
                  <a:schemeClr val="tx1"/>
                </a:solidFill>
              </a:rPr>
              <a:t>変異メカニズムとグラフ理論</a:t>
            </a:r>
            <a:endParaRPr kumimoji="1" lang="en-US" altLang="ja-JP" dirty="0" smtClean="0">
              <a:solidFill>
                <a:schemeClr val="tx1"/>
              </a:solidFill>
            </a:endParaRPr>
          </a:p>
          <a:p>
            <a:pPr marL="624078" indent="-514350"/>
            <a:endParaRPr lang="en-US" altLang="ja-JP" dirty="0"/>
          </a:p>
          <a:p>
            <a:pPr marL="624078" indent="-514350"/>
            <a:r>
              <a:rPr kumimoji="1" lang="ja-JP" altLang="en-US" dirty="0" smtClean="0">
                <a:solidFill>
                  <a:schemeClr val="tx1"/>
                </a:solidFill>
              </a:rPr>
              <a:t>結論</a:t>
            </a:r>
            <a:endParaRPr kumimoji="1" lang="en-US" altLang="ja-JP" dirty="0" smtClean="0">
              <a:solidFill>
                <a:schemeClr val="tx1"/>
              </a:solidFill>
            </a:endParaRPr>
          </a:p>
        </p:txBody>
      </p:sp>
    </p:spTree>
    <p:extLst>
      <p:ext uri="{BB962C8B-B14F-4D97-AF65-F5344CB8AC3E}">
        <p14:creationId xmlns:p14="http://schemas.microsoft.com/office/powerpoint/2010/main" val="424758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8424936" cy="954107"/>
          </a:xfrm>
          <a:prstGeom prst="rect">
            <a:avLst/>
          </a:prstGeom>
          <a:noFill/>
        </p:spPr>
        <p:txBody>
          <a:bodyPr wrap="square" rtlCol="0">
            <a:spAutoFit/>
          </a:bodyPr>
          <a:lstStyle/>
          <a:p>
            <a:r>
              <a:rPr kumimoji="1" lang="en-US" altLang="ja-JP" sz="2800" dirty="0" smtClean="0">
                <a:latin typeface="Times New Roman" panose="02020603050405020304" pitchFamily="18" charset="0"/>
                <a:cs typeface="Times New Roman" panose="02020603050405020304" pitchFamily="18" charset="0"/>
              </a:rPr>
              <a:t>M3:</a:t>
            </a:r>
            <a:r>
              <a:rPr lang="ja-JP" altLang="en-US" sz="2800" dirty="0">
                <a:latin typeface="Times New Roman" panose="02020603050405020304" pitchFamily="18" charset="0"/>
                <a:cs typeface="Times New Roman" panose="02020603050405020304" pitchFamily="18" charset="0"/>
              </a:rPr>
              <a:t>ハーフツイスト</a:t>
            </a:r>
            <a:r>
              <a:rPr kumimoji="1" lang="ja-JP" altLang="en-US" sz="2800" dirty="0" smtClean="0">
                <a:latin typeface="Times New Roman" panose="02020603050405020304" pitchFamily="18" charset="0"/>
                <a:cs typeface="Times New Roman" panose="02020603050405020304" pitchFamily="18" charset="0"/>
              </a:rPr>
              <a:t>アキシアル</a:t>
            </a:r>
            <a:r>
              <a:rPr kumimoji="1" lang="en-US" altLang="ja-JP" sz="2800" dirty="0" smtClean="0">
                <a:latin typeface="Times New Roman" panose="02020603050405020304" pitchFamily="18" charset="0"/>
                <a:cs typeface="Times New Roman" panose="02020603050405020304" pitchFamily="18" charset="0"/>
              </a:rPr>
              <a:t>-</a:t>
            </a:r>
            <a:r>
              <a:rPr kumimoji="1" lang="ja-JP" altLang="en-US" sz="2800" dirty="0" smtClean="0">
                <a:latin typeface="Times New Roman" panose="02020603050405020304" pitchFamily="18" charset="0"/>
                <a:cs typeface="Times New Roman" panose="02020603050405020304" pitchFamily="18" charset="0"/>
              </a:rPr>
              <a:t>エカトリアル交換</a:t>
            </a:r>
            <a:endParaRPr kumimoji="1" lang="en-US" altLang="ja-JP" sz="2800" dirty="0" smtClean="0">
              <a:latin typeface="Times New Roman" panose="02020603050405020304" pitchFamily="18" charset="0"/>
              <a:cs typeface="Times New Roman" panose="02020603050405020304" pitchFamily="18" charset="0"/>
            </a:endParaRPr>
          </a:p>
          <a:p>
            <a:r>
              <a:rPr lang="en-US" altLang="ja-JP" sz="2800" dirty="0" smtClean="0">
                <a:latin typeface="Times New Roman" panose="02020603050405020304" pitchFamily="18" charset="0"/>
                <a:cs typeface="Times New Roman" panose="02020603050405020304" pitchFamily="18" charset="0"/>
              </a:rPr>
              <a:t>(Half twist axial-equatorial interchange)</a:t>
            </a:r>
            <a:endParaRPr kumimoji="1" lang="ja-JP" altLang="en-US" sz="2800" dirty="0">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85" y="3848819"/>
            <a:ext cx="46482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238790" y="3212976"/>
            <a:ext cx="4032448" cy="400110"/>
          </a:xfrm>
          <a:prstGeom prst="rect">
            <a:avLst/>
          </a:prstGeom>
          <a:noFill/>
        </p:spPr>
        <p:txBody>
          <a:bodyPr wrap="square" rtlCol="0">
            <a:spAutoFit/>
          </a:bodyPr>
          <a:lstStyle/>
          <a:p>
            <a:r>
              <a:rPr lang="ja-JP" altLang="en-US" sz="2000" dirty="0" smtClean="0"/>
              <a:t>三座（</a:t>
            </a:r>
            <a:r>
              <a:rPr lang="en-US" altLang="ja-JP" sz="2000" dirty="0" smtClean="0"/>
              <a:t>tridentate)</a:t>
            </a:r>
            <a:endParaRPr kumimoji="1" lang="ja-JP" altLang="en-US" sz="2000" dirty="0"/>
          </a:p>
        </p:txBody>
      </p:sp>
      <p:pic>
        <p:nvPicPr>
          <p:cNvPr id="1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5364088" y="4653136"/>
            <a:ext cx="3505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38790" y="2308810"/>
            <a:ext cx="8653690"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三座置換基をもつ</a:t>
            </a:r>
            <a:r>
              <a:rPr kumimoji="1" lang="en-US" altLang="ja-JP" sz="2000" dirty="0" smtClean="0">
                <a:latin typeface="Times New Roman" panose="02020603050405020304" pitchFamily="18" charset="0"/>
                <a:cs typeface="Times New Roman" panose="02020603050405020304" pitchFamily="18" charset="0"/>
              </a:rPr>
              <a:t>Threefold</a:t>
            </a:r>
            <a:r>
              <a:rPr kumimoji="1" lang="ja-JP" altLang="en-US" sz="2000" dirty="0" smtClean="0">
                <a:latin typeface="Times New Roman" panose="02020603050405020304" pitchFamily="18" charset="0"/>
                <a:cs typeface="Times New Roman" panose="02020603050405020304" pitchFamily="18" charset="0"/>
              </a:rPr>
              <a:t>化合物では</a:t>
            </a:r>
            <a:r>
              <a:rPr kumimoji="1" lang="en-US" altLang="ja-JP" sz="2000" dirty="0" smtClean="0">
                <a:latin typeface="Times New Roman" panose="02020603050405020304" pitchFamily="18" charset="0"/>
                <a:cs typeface="Times New Roman" panose="02020603050405020304" pitchFamily="18" charset="0"/>
              </a:rPr>
              <a:t>M3</a:t>
            </a:r>
            <a:r>
              <a:rPr kumimoji="1" lang="ja-JP" altLang="en-US" sz="2000" dirty="0" smtClean="0">
                <a:latin typeface="Times New Roman" panose="02020603050405020304" pitchFamily="18" charset="0"/>
                <a:cs typeface="Times New Roman" panose="02020603050405020304" pitchFamily="18" charset="0"/>
              </a:rPr>
              <a:t>による擬回転が確認されている</a:t>
            </a:r>
            <a:r>
              <a:rPr kumimoji="1" lang="ja-JP" altLang="en-US" sz="2000" dirty="0" smtClean="0"/>
              <a:t>。</a:t>
            </a:r>
            <a:endParaRPr kumimoji="1" lang="ja-JP" altLang="en-US" sz="2000" dirty="0"/>
          </a:p>
        </p:txBody>
      </p:sp>
    </p:spTree>
    <p:extLst>
      <p:ext uri="{BB962C8B-B14F-4D97-AF65-F5344CB8AC3E}">
        <p14:creationId xmlns:p14="http://schemas.microsoft.com/office/powerpoint/2010/main" val="28986354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764704"/>
            <a:ext cx="54578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51520" y="5229200"/>
            <a:ext cx="8640960" cy="1323439"/>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三座置換基によるケージ歪が大きく</a:t>
            </a:r>
            <a:r>
              <a:rPr kumimoji="1" lang="en-US" altLang="ja-JP" sz="2000" dirty="0" smtClean="0">
                <a:latin typeface="Times New Roman" panose="02020603050405020304" pitchFamily="18" charset="0"/>
                <a:cs typeface="Times New Roman" panose="02020603050405020304" pitchFamily="18" charset="0"/>
              </a:rPr>
              <a:t>TBP</a:t>
            </a:r>
            <a:r>
              <a:rPr lang="ja-JP" altLang="en-US" sz="2000" dirty="0" smtClean="0">
                <a:latin typeface="Times New Roman" panose="02020603050405020304" pitchFamily="18" charset="0"/>
                <a:cs typeface="Times New Roman" panose="02020603050405020304" pitchFamily="18" charset="0"/>
              </a:rPr>
              <a:t>構造において</a:t>
            </a:r>
            <a:r>
              <a:rPr lang="en-US" altLang="ja-JP" sz="2000" dirty="0" smtClean="0">
                <a:latin typeface="Times New Roman" panose="02020603050405020304" pitchFamily="18" charset="0"/>
                <a:cs typeface="Times New Roman" panose="02020603050405020304" pitchFamily="18" charset="0"/>
              </a:rPr>
              <a:t>TP</a:t>
            </a:r>
            <a:r>
              <a:rPr lang="ja-JP" altLang="en-US" sz="2000" dirty="0" smtClean="0">
                <a:latin typeface="Times New Roman" panose="02020603050405020304" pitchFamily="18" charset="0"/>
                <a:cs typeface="Times New Roman" panose="02020603050405020304" pitchFamily="18" charset="0"/>
              </a:rPr>
              <a:t>が</a:t>
            </a:r>
            <a:r>
              <a:rPr lang="en-US" altLang="ja-JP" sz="2000" dirty="0" smtClean="0">
                <a:latin typeface="Times New Roman" panose="02020603050405020304" pitchFamily="18" charset="0"/>
                <a:cs typeface="Times New Roman" panose="02020603050405020304" pitchFamily="18" charset="0"/>
              </a:rPr>
              <a:t>1.00</a:t>
            </a:r>
            <a:r>
              <a:rPr lang="ja-JP" altLang="en-US" sz="2000" dirty="0" smtClean="0">
                <a:latin typeface="Times New Roman" panose="02020603050405020304" pitchFamily="18" charset="0"/>
                <a:cs typeface="Times New Roman" panose="02020603050405020304" pitchFamily="18" charset="0"/>
              </a:rPr>
              <a:t>にならない。また傾斜角</a:t>
            </a:r>
            <a:r>
              <a:rPr lang="en-US" altLang="ja-JP" sz="2000" i="1" dirty="0" err="1" smtClean="0">
                <a:latin typeface="Times New Roman" panose="02020603050405020304" pitchFamily="18" charset="0"/>
                <a:cs typeface="Times New Roman" panose="02020603050405020304" pitchFamily="18" charset="0"/>
              </a:rPr>
              <a:t>σ</a:t>
            </a:r>
            <a:r>
              <a:rPr lang="en-US" altLang="ja-JP" sz="2000" baseline="-25000" dirty="0" err="1" smtClean="0">
                <a:latin typeface="Times New Roman" panose="02020603050405020304" pitchFamily="18" charset="0"/>
                <a:cs typeface="Times New Roman" panose="02020603050405020304" pitchFamily="18" charset="0"/>
              </a:rPr>
              <a:t>ax</a:t>
            </a:r>
            <a:r>
              <a:rPr lang="en-US" altLang="ja-JP" sz="2000" dirty="0" err="1" smtClean="0">
                <a:latin typeface="Times New Roman" panose="02020603050405020304" pitchFamily="18" charset="0"/>
                <a:cs typeface="Times New Roman" panose="02020603050405020304" pitchFamily="18" charset="0"/>
              </a:rPr>
              <a:t>,</a:t>
            </a:r>
            <a:r>
              <a:rPr lang="en-US" altLang="ja-JP" sz="2000" i="1" dirty="0" err="1" smtClean="0">
                <a:latin typeface="Times New Roman" panose="02020603050405020304" pitchFamily="18" charset="0"/>
                <a:cs typeface="Times New Roman" panose="02020603050405020304" pitchFamily="18" charset="0"/>
              </a:rPr>
              <a:t>σ</a:t>
            </a:r>
            <a:r>
              <a:rPr lang="en-US" altLang="ja-JP" sz="2000" baseline="-25000" dirty="0" err="1" smtClean="0">
                <a:latin typeface="Times New Roman" panose="02020603050405020304" pitchFamily="18" charset="0"/>
                <a:cs typeface="Times New Roman" panose="02020603050405020304" pitchFamily="18" charset="0"/>
              </a:rPr>
              <a:t>eq</a:t>
            </a:r>
            <a:r>
              <a:rPr lang="en-US" altLang="ja-JP" sz="2000" baseline="-25000" dirty="0" smtClean="0">
                <a:latin typeface="Times New Roman" panose="02020603050405020304" pitchFamily="18" charset="0"/>
                <a:cs typeface="Times New Roman" panose="02020603050405020304" pitchFamily="18" charset="0"/>
              </a:rPr>
              <a:t>,</a:t>
            </a:r>
            <a:r>
              <a:rPr lang="en-US" altLang="ja-JP" sz="2000" i="1" dirty="0" smtClean="0">
                <a:latin typeface="Times New Roman" panose="02020603050405020304" pitchFamily="18" charset="0"/>
                <a:cs typeface="Times New Roman" panose="02020603050405020304" pitchFamily="18" charset="0"/>
              </a:rPr>
              <a:t>β</a:t>
            </a:r>
            <a:r>
              <a:rPr lang="en-US" altLang="ja-JP" sz="2000" baseline="-25000" dirty="0" smtClean="0">
                <a:latin typeface="Times New Roman" panose="02020603050405020304" pitchFamily="18" charset="0"/>
                <a:cs typeface="Times New Roman" panose="02020603050405020304" pitchFamily="18" charset="0"/>
              </a:rPr>
              <a:t>ax</a:t>
            </a:r>
            <a:r>
              <a:rPr lang="ja-JP" altLang="en-US" sz="2000" dirty="0" smtClean="0">
                <a:latin typeface="Times New Roman" panose="02020603050405020304" pitchFamily="18" charset="0"/>
                <a:cs typeface="Times New Roman" panose="02020603050405020304" pitchFamily="18" charset="0"/>
              </a:rPr>
              <a:t>および</a:t>
            </a:r>
            <a:r>
              <a:rPr lang="en-US" altLang="ja-JP" sz="2000" i="1" dirty="0" smtClean="0">
                <a:latin typeface="Times New Roman" panose="02020603050405020304" pitchFamily="18" charset="0"/>
                <a:cs typeface="Times New Roman" panose="02020603050405020304" pitchFamily="18" charset="0"/>
              </a:rPr>
              <a:t>β</a:t>
            </a:r>
            <a:r>
              <a:rPr lang="en-US" altLang="ja-JP" sz="2000" baseline="-25000" dirty="0" err="1" smtClean="0">
                <a:latin typeface="Times New Roman" panose="02020603050405020304" pitchFamily="18" charset="0"/>
                <a:cs typeface="Times New Roman" panose="02020603050405020304" pitchFamily="18" charset="0"/>
              </a:rPr>
              <a:t>eq</a:t>
            </a:r>
            <a:r>
              <a:rPr lang="ja-JP" altLang="en-US" sz="2000" dirty="0" smtClean="0">
                <a:latin typeface="Times New Roman" panose="02020603050405020304" pitchFamily="18" charset="0"/>
                <a:cs typeface="Times New Roman" panose="02020603050405020304" pitchFamily="18" charset="0"/>
              </a:rPr>
              <a:t>も大きくひずんでいる。</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kumimoji="1" lang="ja-JP" altLang="en-US" sz="2000" dirty="0" smtClean="0">
                <a:latin typeface="Times New Roman" panose="02020603050405020304" pitchFamily="18" charset="0"/>
                <a:cs typeface="Times New Roman" panose="02020603050405020304" pitchFamily="18" charset="0"/>
              </a:rPr>
              <a:t>計算上、</a:t>
            </a:r>
            <a:r>
              <a:rPr kumimoji="1" lang="en-US" altLang="ja-JP" sz="2000" dirty="0" smtClean="0">
                <a:latin typeface="Times New Roman" panose="02020603050405020304" pitchFamily="18" charset="0"/>
                <a:cs typeface="Times New Roman" panose="02020603050405020304" pitchFamily="18" charset="0"/>
              </a:rPr>
              <a:t>TP</a:t>
            </a:r>
            <a:r>
              <a:rPr kumimoji="1" lang="ja-JP" altLang="en-US" sz="2000" dirty="0" smtClean="0">
                <a:latin typeface="Times New Roman" panose="02020603050405020304" pitchFamily="18" charset="0"/>
                <a:cs typeface="Times New Roman" panose="02020603050405020304" pitchFamily="18" charset="0"/>
              </a:rPr>
              <a:t>の値が負の値をとるところが点線でつながれている。</a:t>
            </a:r>
            <a:endParaRPr kumimoji="1" lang="ja-JP" altLang="en-US" sz="2000"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kumimoji="1" lang="en-US" altLang="ja-JP" sz="2000" dirty="0" smtClean="0">
                <a:latin typeface="Times New Roman" panose="02020603050405020304" pitchFamily="18" charset="0"/>
                <a:cs typeface="Times New Roman" panose="02020603050405020304" pitchFamily="18" charset="0"/>
              </a:rPr>
              <a:t>9</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780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248" y="1562462"/>
            <a:ext cx="6675120" cy="323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51520" y="4881354"/>
            <a:ext cx="8640960" cy="1323439"/>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M3</a:t>
            </a:r>
            <a:r>
              <a:rPr kumimoji="1" lang="ja-JP" altLang="en-US" sz="2000" dirty="0" smtClean="0">
                <a:latin typeface="Times New Roman" panose="02020603050405020304" pitchFamily="18" charset="0"/>
                <a:cs typeface="Times New Roman" panose="02020603050405020304" pitchFamily="18" charset="0"/>
              </a:rPr>
              <a:t>経路では、</a:t>
            </a:r>
            <a:r>
              <a:rPr kumimoji="1" lang="en-US" altLang="ja-JP" sz="2000" dirty="0" smtClean="0">
                <a:latin typeface="Times New Roman" panose="02020603050405020304" pitchFamily="18" charset="0"/>
                <a:cs typeface="Times New Roman" panose="02020603050405020304" pitchFamily="18" charset="0"/>
              </a:rPr>
              <a:t>TBP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SP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TBP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SP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TBP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SP</a:t>
            </a:r>
            <a:r>
              <a:rPr kumimoji="1" lang="ja-JP" altLang="en-US" sz="2000" dirty="0" smtClean="0">
                <a:latin typeface="Times New Roman" panose="02020603050405020304" pitchFamily="18" charset="0"/>
                <a:cs typeface="Times New Roman" panose="02020603050405020304" pitchFamily="18" charset="0"/>
              </a:rPr>
              <a:t>→</a:t>
            </a:r>
            <a:r>
              <a:rPr kumimoji="1" lang="en-US" altLang="ja-JP" sz="2000" dirty="0" smtClean="0">
                <a:latin typeface="Times New Roman" panose="02020603050405020304" pitchFamily="18" charset="0"/>
                <a:cs typeface="Times New Roman" panose="02020603050405020304" pitchFamily="18" charset="0"/>
              </a:rPr>
              <a:t>TBP</a:t>
            </a:r>
            <a:r>
              <a:rPr kumimoji="1" lang="ja-JP" altLang="en-US" sz="2000" dirty="0" smtClean="0">
                <a:latin typeface="Times New Roman" panose="02020603050405020304" pitchFamily="18" charset="0"/>
                <a:cs typeface="Times New Roman" panose="02020603050405020304" pitchFamily="18" charset="0"/>
              </a:rPr>
              <a:t>の構造変化を生じる。</a:t>
            </a:r>
            <a:endParaRPr kumimoji="1" lang="en-US" altLang="ja-JP" sz="2000" dirty="0" smtClean="0">
              <a:latin typeface="Times New Roman" panose="02020603050405020304" pitchFamily="18" charset="0"/>
              <a:cs typeface="Times New Roman" panose="02020603050405020304" pitchFamily="18" charset="0"/>
            </a:endParaRPr>
          </a:p>
          <a:p>
            <a:r>
              <a:rPr lang="ja-JP" altLang="en-US" sz="2000" dirty="0" smtClean="0">
                <a:latin typeface="Times New Roman" panose="02020603050405020304" pitchFamily="18" charset="0"/>
                <a:cs typeface="Times New Roman" panose="02020603050405020304" pitchFamily="18" charset="0"/>
              </a:rPr>
              <a:t>ただし、</a:t>
            </a:r>
            <a:r>
              <a:rPr lang="en-US" altLang="ja-JP" sz="2000" dirty="0" smtClean="0">
                <a:latin typeface="Times New Roman" panose="02020603050405020304" pitchFamily="18" charset="0"/>
                <a:cs typeface="Times New Roman" panose="02020603050405020304" pitchFamily="18" charset="0"/>
              </a:rPr>
              <a:t>TBP</a:t>
            </a:r>
            <a:r>
              <a:rPr lang="ja-JP" altLang="en-US" sz="2000" dirty="0" smtClean="0">
                <a:latin typeface="Times New Roman" panose="02020603050405020304" pitchFamily="18" charset="0"/>
                <a:cs typeface="Times New Roman" panose="02020603050405020304" pitchFamily="18" charset="0"/>
              </a:rPr>
              <a:t>構造はケージ歪を受けるため不完全な形態をとる。</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lang="en-US" altLang="ja-JP" sz="2000" dirty="0" smtClean="0">
                <a:latin typeface="Times New Roman" panose="02020603050405020304" pitchFamily="18" charset="0"/>
                <a:cs typeface="Times New Roman" panose="02020603050405020304" pitchFamily="18" charset="0"/>
              </a:rPr>
              <a:t>10.Ⅰ</a:t>
            </a:r>
            <a:r>
              <a:rPr lang="ja-JP" altLang="en-US" sz="2000" dirty="0" smtClean="0">
                <a:latin typeface="Times New Roman" panose="02020603050405020304" pitchFamily="18" charset="0"/>
                <a:cs typeface="Times New Roman" panose="02020603050405020304" pitchFamily="18" charset="0"/>
              </a:rPr>
              <a:t>から</a:t>
            </a:r>
            <a:r>
              <a:rPr lang="en-US" altLang="ja-JP" sz="2000" dirty="0" smtClean="0">
                <a:latin typeface="Times New Roman" panose="02020603050405020304" pitchFamily="18" charset="0"/>
                <a:cs typeface="Times New Roman" panose="02020603050405020304" pitchFamily="18" charset="0"/>
              </a:rPr>
              <a:t>10.Ⅱ</a:t>
            </a:r>
            <a:r>
              <a:rPr lang="ja-JP" altLang="en-US" sz="2000" dirty="0" err="1" smtClean="0">
                <a:latin typeface="Times New Roman" panose="02020603050405020304" pitchFamily="18" charset="0"/>
                <a:cs typeface="Times New Roman" panose="02020603050405020304" pitchFamily="18" charset="0"/>
              </a:rPr>
              <a:t>への</a:t>
            </a:r>
            <a:r>
              <a:rPr lang="ja-JP" altLang="en-US" sz="2000" dirty="0" smtClean="0">
                <a:latin typeface="Times New Roman" panose="02020603050405020304" pitchFamily="18" charset="0"/>
                <a:cs typeface="Times New Roman" panose="02020603050405020304" pitchFamily="18" charset="0"/>
              </a:rPr>
              <a:t>エネルギー障壁は</a:t>
            </a:r>
            <a:r>
              <a:rPr lang="en-US" altLang="ja-JP" sz="2000" dirty="0" smtClean="0">
                <a:latin typeface="Times New Roman" panose="02020603050405020304" pitchFamily="18" charset="0"/>
                <a:cs typeface="Times New Roman" panose="02020603050405020304" pitchFamily="18" charset="0"/>
              </a:rPr>
              <a:t>15.6 kcal/mol</a:t>
            </a:r>
            <a:endParaRPr kumimoji="1" lang="ja-JP" altLang="en-US" sz="2000" dirty="0">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lang="en-US" altLang="ja-JP" sz="2000" dirty="0" smtClean="0">
                <a:latin typeface="Times New Roman" panose="02020603050405020304" pitchFamily="18" charset="0"/>
                <a:cs typeface="Times New Roman" panose="02020603050405020304" pitchFamily="18" charset="0"/>
              </a:rPr>
              <a:t>10</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16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904350"/>
            <a:ext cx="6584251" cy="4938188"/>
          </a:xfrm>
          <a:prstGeom prst="rect">
            <a:avLst/>
          </a:prstGeom>
        </p:spPr>
      </p:pic>
    </p:spTree>
    <p:extLst>
      <p:ext uri="{BB962C8B-B14F-4D97-AF65-F5344CB8AC3E}">
        <p14:creationId xmlns:p14="http://schemas.microsoft.com/office/powerpoint/2010/main" val="2763192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75564"/>
            <a:ext cx="6048756" cy="388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23196" y="5446965"/>
            <a:ext cx="8640960" cy="707886"/>
          </a:xfrm>
          <a:prstGeom prst="rect">
            <a:avLst/>
          </a:prstGeom>
          <a:noFill/>
        </p:spPr>
        <p:txBody>
          <a:bodyPr wrap="square" rtlCol="0">
            <a:spAutoFit/>
          </a:bodyPr>
          <a:lstStyle/>
          <a:p>
            <a:r>
              <a:rPr lang="ja-JP" altLang="en-US" sz="2000" dirty="0" smtClean="0"/>
              <a:t>化合物</a:t>
            </a:r>
            <a:r>
              <a:rPr lang="en-US" altLang="ja-JP" sz="2000" dirty="0" smtClean="0"/>
              <a:t>11</a:t>
            </a:r>
            <a:r>
              <a:rPr lang="ja-JP" altLang="en-US" sz="2000" dirty="0" smtClean="0"/>
              <a:t>ではジチオレート置換基が結合している。この化合物では</a:t>
            </a:r>
            <a:r>
              <a:rPr lang="en-US" altLang="ja-JP" sz="2000" dirty="0" smtClean="0"/>
              <a:t>TS</a:t>
            </a:r>
            <a:r>
              <a:rPr lang="ja-JP" altLang="en-US" sz="2000" dirty="0"/>
              <a:t>で</a:t>
            </a:r>
            <a:r>
              <a:rPr lang="ja-JP" altLang="en-US" sz="2000" dirty="0" smtClean="0"/>
              <a:t>ある</a:t>
            </a:r>
            <a:r>
              <a:rPr lang="en-US" altLang="ja-JP" sz="2000" dirty="0" smtClean="0"/>
              <a:t>SP</a:t>
            </a:r>
            <a:r>
              <a:rPr lang="ja-JP" altLang="en-US" sz="2000" dirty="0" smtClean="0"/>
              <a:t>構造にわずかながら安定領域が見られる。</a:t>
            </a:r>
            <a:endParaRPr kumimoji="1" lang="ja-JP" altLang="en-US" sz="2000" dirty="0"/>
          </a:p>
        </p:txBody>
      </p:sp>
      <p:sp>
        <p:nvSpPr>
          <p:cNvPr id="4" name="テキスト ボックス 3"/>
          <p:cNvSpPr txBox="1"/>
          <p:nvPr/>
        </p:nvSpPr>
        <p:spPr>
          <a:xfrm>
            <a:off x="287524" y="620688"/>
            <a:ext cx="1404156" cy="400110"/>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化合物</a:t>
            </a:r>
            <a:r>
              <a:rPr lang="en-US" altLang="ja-JP" sz="2000" dirty="0" smtClean="0">
                <a:latin typeface="Times New Roman" panose="02020603050405020304" pitchFamily="18" charset="0"/>
                <a:cs typeface="Times New Roman" panose="02020603050405020304" pitchFamily="18" charset="0"/>
              </a:rPr>
              <a:t>11</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228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8424936" cy="523220"/>
          </a:xfrm>
          <a:prstGeom prst="rect">
            <a:avLst/>
          </a:prstGeom>
          <a:noFill/>
        </p:spPr>
        <p:txBody>
          <a:bodyPr wrap="square" rtlCol="0">
            <a:spAutoFit/>
          </a:bodyPr>
          <a:lstStyle/>
          <a:p>
            <a:r>
              <a:rPr lang="ja-JP" altLang="en-US" sz="2800" dirty="0">
                <a:latin typeface="Times New Roman" panose="02020603050405020304" pitchFamily="18" charset="0"/>
                <a:cs typeface="Times New Roman" panose="02020603050405020304" pitchFamily="18" charset="0"/>
              </a:rPr>
              <a:t>立体変異</a:t>
            </a:r>
            <a:r>
              <a:rPr lang="ja-JP" altLang="en-US" sz="2800" dirty="0" smtClean="0">
                <a:latin typeface="Times New Roman" panose="02020603050405020304" pitchFamily="18" charset="0"/>
                <a:cs typeface="Times New Roman" panose="02020603050405020304" pitchFamily="18" charset="0"/>
              </a:rPr>
              <a:t>メカニズムとグラフ理論</a:t>
            </a:r>
            <a:endParaRPr kumimoji="1" lang="ja-JP" altLang="en-US" sz="2800"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988840"/>
            <a:ext cx="73247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51520" y="4198640"/>
            <a:ext cx="8640960" cy="2246769"/>
          </a:xfrm>
          <a:prstGeom prst="rect">
            <a:avLst/>
          </a:prstGeom>
          <a:no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五配位</a:t>
            </a:r>
            <a:r>
              <a:rPr lang="ja-JP" altLang="en-US" sz="2000" dirty="0" smtClean="0">
                <a:latin typeface="Times New Roman" panose="02020603050405020304" pitchFamily="18" charset="0"/>
                <a:cs typeface="Times New Roman" panose="02020603050405020304" pitchFamily="18" charset="0"/>
              </a:rPr>
              <a:t>化合物には</a:t>
            </a:r>
            <a:r>
              <a:rPr lang="en-US" altLang="ja-JP" sz="2000" dirty="0" smtClean="0">
                <a:latin typeface="Times New Roman" panose="02020603050405020304" pitchFamily="18" charset="0"/>
                <a:cs typeface="Times New Roman" panose="02020603050405020304" pitchFamily="18" charset="0"/>
              </a:rPr>
              <a:t>20</a:t>
            </a:r>
            <a:r>
              <a:rPr lang="ja-JP" altLang="en-US" sz="2000" dirty="0" smtClean="0">
                <a:latin typeface="Times New Roman" panose="02020603050405020304" pitchFamily="18" charset="0"/>
                <a:cs typeface="Times New Roman" panose="02020603050405020304" pitchFamily="18" charset="0"/>
              </a:rPr>
              <a:t>種類の</a:t>
            </a:r>
            <a:r>
              <a:rPr lang="en-US" altLang="ja-JP" sz="2000" dirty="0" smtClean="0">
                <a:latin typeface="Times New Roman" panose="02020603050405020304" pitchFamily="18" charset="0"/>
                <a:cs typeface="Times New Roman" panose="02020603050405020304" pitchFamily="18" charset="0"/>
              </a:rPr>
              <a:t>TBP</a:t>
            </a:r>
            <a:r>
              <a:rPr lang="ja-JP" altLang="en-US" sz="2000" dirty="0" smtClean="0">
                <a:latin typeface="Times New Roman" panose="02020603050405020304" pitchFamily="18" charset="0"/>
                <a:cs typeface="Times New Roman" panose="02020603050405020304" pitchFamily="18" charset="0"/>
              </a:rPr>
              <a:t>異性体が存在し、</a:t>
            </a:r>
            <a:r>
              <a:rPr lang="en-US" altLang="ja-JP" sz="2000" dirty="0" smtClean="0">
                <a:latin typeface="Times New Roman" panose="02020603050405020304" pitchFamily="18" charset="0"/>
                <a:cs typeface="Times New Roman" panose="02020603050405020304" pitchFamily="18" charset="0"/>
              </a:rPr>
              <a:t>Levi-Desargues</a:t>
            </a:r>
            <a:r>
              <a:rPr lang="ja-JP" altLang="en-US" sz="2000" dirty="0" smtClean="0">
                <a:latin typeface="Times New Roman" panose="02020603050405020304" pitchFamily="18" charset="0"/>
                <a:cs typeface="Times New Roman" panose="02020603050405020304" pitchFamily="18" charset="0"/>
              </a:rPr>
              <a:t>グラフで表すことが出来る。各ノード（点）は異性体の種類を表し、エッジ（辺）で結ばれている。</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lang="ja-JP" altLang="en-US" sz="2000" dirty="0" smtClean="0">
                <a:latin typeface="Times New Roman" panose="02020603050405020304" pitchFamily="18" charset="0"/>
                <a:cs typeface="Times New Roman" panose="02020603050405020304" pitchFamily="18" charset="0"/>
              </a:rPr>
              <a:t>グラフ理論ではノードがエッジでどのように結ばれているかが重要である。そのため、この経路が</a:t>
            </a:r>
            <a:r>
              <a:rPr lang="en-US" altLang="ja-JP" sz="2000" dirty="0" smtClean="0">
                <a:latin typeface="Times New Roman" panose="02020603050405020304" pitchFamily="18" charset="0"/>
                <a:cs typeface="Times New Roman" panose="02020603050405020304" pitchFamily="18" charset="0"/>
              </a:rPr>
              <a:t>M1</a:t>
            </a:r>
            <a:r>
              <a:rPr lang="ja-JP" altLang="en-US" sz="2000" dirty="0" err="1" smtClean="0">
                <a:latin typeface="Times New Roman" panose="02020603050405020304" pitchFamily="18" charset="0"/>
                <a:cs typeface="Times New Roman" panose="02020603050405020304" pitchFamily="18" charset="0"/>
              </a:rPr>
              <a:t>、</a:t>
            </a:r>
            <a:r>
              <a:rPr lang="en-US" altLang="ja-JP" sz="2000" dirty="0" smtClean="0">
                <a:latin typeface="Times New Roman" panose="02020603050405020304" pitchFamily="18" charset="0"/>
                <a:cs typeface="Times New Roman" panose="02020603050405020304" pitchFamily="18" charset="0"/>
              </a:rPr>
              <a:t>M2</a:t>
            </a:r>
            <a:r>
              <a:rPr lang="ja-JP" altLang="en-US" sz="2000" dirty="0" smtClean="0">
                <a:latin typeface="Times New Roman" panose="02020603050405020304" pitchFamily="18" charset="0"/>
                <a:cs typeface="Times New Roman" panose="02020603050405020304" pitchFamily="18" charset="0"/>
              </a:rPr>
              <a:t>もしくは</a:t>
            </a:r>
            <a:r>
              <a:rPr lang="en-US" altLang="ja-JP" sz="2000" dirty="0" smtClean="0">
                <a:latin typeface="Times New Roman" panose="02020603050405020304" pitchFamily="18" charset="0"/>
                <a:cs typeface="Times New Roman" panose="02020603050405020304" pitchFamily="18" charset="0"/>
              </a:rPr>
              <a:t>M3</a:t>
            </a:r>
            <a:r>
              <a:rPr lang="ja-JP" altLang="en-US" sz="2000" dirty="0" smtClean="0">
                <a:latin typeface="Times New Roman" panose="02020603050405020304" pitchFamily="18" charset="0"/>
                <a:cs typeface="Times New Roman" panose="02020603050405020304" pitchFamily="18" charset="0"/>
              </a:rPr>
              <a:t>であるかは問わない。このグラフから立体変形の最短経路が検索できる。</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074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a:t>結論</a:t>
            </a:r>
          </a:p>
        </p:txBody>
      </p:sp>
      <p:sp>
        <p:nvSpPr>
          <p:cNvPr id="4" name="テキスト ボックス 3"/>
          <p:cNvSpPr txBox="1"/>
          <p:nvPr/>
        </p:nvSpPr>
        <p:spPr>
          <a:xfrm>
            <a:off x="251520" y="1996385"/>
            <a:ext cx="8640960" cy="2831544"/>
          </a:xfrm>
          <a:prstGeom prst="rect">
            <a:avLst/>
          </a:prstGeom>
          <a:noFill/>
        </p:spPr>
        <p:txBody>
          <a:bodyPr wrap="square" rtlCol="0">
            <a:spAutoFit/>
          </a:bodyPr>
          <a:lstStyle/>
          <a:p>
            <a:r>
              <a:rPr kumimoji="1" lang="ja-JP" altLang="en-US" sz="2000" dirty="0" smtClean="0">
                <a:latin typeface="Times New Roman" panose="02020603050405020304" pitchFamily="18" charset="0"/>
                <a:cs typeface="Times New Roman" panose="02020603050405020304" pitchFamily="18" charset="0"/>
              </a:rPr>
              <a:t>五配位化合物の立体変異メカニズムは角度パラメータによって</a:t>
            </a:r>
            <a:r>
              <a:rPr lang="ja-JP" altLang="en-US" sz="2000" dirty="0">
                <a:latin typeface="Times New Roman" panose="02020603050405020304" pitchFamily="18" charset="0"/>
                <a:cs typeface="Times New Roman" panose="02020603050405020304" pitchFamily="18" charset="0"/>
              </a:rPr>
              <a:t>定量</a:t>
            </a:r>
            <a:r>
              <a:rPr kumimoji="1" lang="ja-JP" altLang="en-US" sz="2000" dirty="0" smtClean="0">
                <a:latin typeface="Times New Roman" panose="02020603050405020304" pitchFamily="18" charset="0"/>
                <a:cs typeface="Times New Roman" panose="02020603050405020304" pitchFamily="18" charset="0"/>
              </a:rPr>
              <a:t>化できる。</a:t>
            </a:r>
            <a:endParaRPr kumimoji="1" lang="en-US" altLang="ja-JP" sz="2000" dirty="0" smtClean="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r>
              <a:rPr kumimoji="1" lang="en-US" altLang="ja-JP" sz="2000" dirty="0" smtClean="0">
                <a:latin typeface="Times New Roman" panose="02020603050405020304" pitchFamily="18" charset="0"/>
                <a:cs typeface="Times New Roman" panose="02020603050405020304" pitchFamily="18" charset="0"/>
              </a:rPr>
              <a:t>BPR(</a:t>
            </a:r>
            <a:r>
              <a:rPr kumimoji="1" lang="ja-JP" altLang="en-US" sz="2000" dirty="0" smtClean="0">
                <a:latin typeface="Times New Roman" panose="02020603050405020304" pitchFamily="18" charset="0"/>
                <a:cs typeface="Times New Roman" panose="02020603050405020304" pitchFamily="18" charset="0"/>
              </a:rPr>
              <a:t>ベリー擬回転</a:t>
            </a:r>
            <a:r>
              <a:rPr kumimoji="1" lang="en-US" altLang="ja-JP" sz="2000" dirty="0" smtClean="0">
                <a:latin typeface="Times New Roman" panose="02020603050405020304" pitchFamily="18" charset="0"/>
                <a:cs typeface="Times New Roman" panose="02020603050405020304" pitchFamily="18" charset="0"/>
              </a:rPr>
              <a:t>)</a:t>
            </a:r>
            <a:r>
              <a:rPr kumimoji="1" lang="ja-JP" altLang="en-US" sz="2000" dirty="0" smtClean="0">
                <a:latin typeface="Times New Roman" panose="02020603050405020304" pitchFamily="18" charset="0"/>
                <a:cs typeface="Times New Roman" panose="02020603050405020304" pitchFamily="18" charset="0"/>
              </a:rPr>
              <a:t>と</a:t>
            </a:r>
            <a:r>
              <a:rPr kumimoji="1" lang="en-US" altLang="ja-JP" sz="2000" dirty="0" smtClean="0">
                <a:latin typeface="Times New Roman" panose="02020603050405020304" pitchFamily="18" charset="0"/>
                <a:cs typeface="Times New Roman" panose="02020603050405020304" pitchFamily="18" charset="0"/>
              </a:rPr>
              <a:t>TR(</a:t>
            </a:r>
            <a:r>
              <a:rPr kumimoji="1" lang="ja-JP" altLang="en-US" sz="2000" dirty="0" smtClean="0">
                <a:latin typeface="Times New Roman" panose="02020603050405020304" pitchFamily="18" charset="0"/>
                <a:cs typeface="Times New Roman" panose="02020603050405020304" pitchFamily="18" charset="0"/>
              </a:rPr>
              <a:t>ターンスタイルローテーション</a:t>
            </a:r>
            <a:r>
              <a:rPr kumimoji="1"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は同等であり、真に区別されるのは</a:t>
            </a:r>
            <a:r>
              <a:rPr lang="en-US" altLang="ja-JP" sz="2000" dirty="0" smtClean="0">
                <a:latin typeface="Times New Roman" panose="02020603050405020304" pitchFamily="18" charset="0"/>
                <a:cs typeface="Times New Roman" panose="02020603050405020304" pitchFamily="18" charset="0"/>
              </a:rPr>
              <a:t>M2</a:t>
            </a:r>
            <a:r>
              <a:rPr lang="ja-JP" altLang="en-US" sz="2000" dirty="0" smtClean="0">
                <a:latin typeface="Times New Roman" panose="02020603050405020304" pitchFamily="18" charset="0"/>
                <a:cs typeface="Times New Roman" panose="02020603050405020304" pitchFamily="18" charset="0"/>
              </a:rPr>
              <a:t>経路と</a:t>
            </a:r>
            <a:r>
              <a:rPr lang="en-US" altLang="ja-JP" sz="2000" dirty="0" smtClean="0">
                <a:latin typeface="Times New Roman" panose="02020603050405020304" pitchFamily="18" charset="0"/>
                <a:cs typeface="Times New Roman" panose="02020603050405020304" pitchFamily="18" charset="0"/>
              </a:rPr>
              <a:t>M3</a:t>
            </a:r>
            <a:r>
              <a:rPr lang="ja-JP" altLang="en-US" sz="2000" dirty="0" smtClean="0">
                <a:latin typeface="Times New Roman" panose="02020603050405020304" pitchFamily="18" charset="0"/>
                <a:cs typeface="Times New Roman" panose="02020603050405020304" pitchFamily="18" charset="0"/>
              </a:rPr>
              <a:t>経路である。</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lang="en-US" altLang="ja-JP" sz="2000" dirty="0" smtClean="0">
                <a:latin typeface="Times New Roman" panose="02020603050405020304" pitchFamily="18" charset="0"/>
                <a:cs typeface="Times New Roman" panose="02020603050405020304" pitchFamily="18" charset="0"/>
              </a:rPr>
              <a:t>M4</a:t>
            </a:r>
            <a:r>
              <a:rPr lang="ja-JP" altLang="en-US" sz="2000" dirty="0" smtClean="0">
                <a:latin typeface="Times New Roman" panose="02020603050405020304" pitchFamily="18" charset="0"/>
                <a:cs typeface="Times New Roman" panose="02020603050405020304" pitchFamily="18" charset="0"/>
              </a:rPr>
              <a:t>と</a:t>
            </a:r>
            <a:r>
              <a:rPr lang="en-US" altLang="ja-JP" sz="2000" dirty="0" smtClean="0">
                <a:latin typeface="Times New Roman" panose="02020603050405020304" pitchFamily="18" charset="0"/>
                <a:cs typeface="Times New Roman" panose="02020603050405020304" pitchFamily="18" charset="0"/>
              </a:rPr>
              <a:t>M5</a:t>
            </a:r>
            <a:r>
              <a:rPr lang="ja-JP" altLang="en-US" sz="2000" dirty="0" smtClean="0">
                <a:latin typeface="Times New Roman" panose="02020603050405020304" pitchFamily="18" charset="0"/>
                <a:cs typeface="Times New Roman" panose="02020603050405020304" pitchFamily="18" charset="0"/>
              </a:rPr>
              <a:t>はいまだ確認されていない。</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endParaRPr kumimoji="1" lang="en-US" altLang="ja-JP"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128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5976"/>
            <a:ext cx="8229600" cy="1066800"/>
          </a:xfrm>
        </p:spPr>
        <p:txBody>
          <a:bodyPr/>
          <a:lstStyle/>
          <a:p>
            <a:r>
              <a:rPr kumimoji="1" lang="ja-JP" altLang="en-US" dirty="0" smtClean="0"/>
              <a:t>要旨・導入</a:t>
            </a:r>
            <a:endParaRPr kumimoji="1" lang="ja-JP" altLang="en-US" dirty="0"/>
          </a:p>
        </p:txBody>
      </p:sp>
      <p:sp>
        <p:nvSpPr>
          <p:cNvPr id="4" name="コンテンツ プレースホルダー 3"/>
          <p:cNvSpPr>
            <a:spLocks noGrp="1"/>
          </p:cNvSpPr>
          <p:nvPr>
            <p:ph idx="1"/>
          </p:nvPr>
        </p:nvSpPr>
        <p:spPr>
          <a:xfrm>
            <a:off x="457200" y="1412776"/>
            <a:ext cx="8229600" cy="5112568"/>
          </a:xfrm>
        </p:spPr>
        <p:txBody>
          <a:bodyPr>
            <a:normAutofit/>
          </a:bodyPr>
          <a:lstStyle/>
          <a:p>
            <a:pPr marL="109728" indent="0">
              <a:buNone/>
            </a:pPr>
            <a:r>
              <a:rPr kumimoji="1" lang="ja-JP" altLang="en-US" dirty="0" smtClean="0"/>
              <a:t>略語と名称</a:t>
            </a:r>
            <a:endParaRPr kumimoji="1" lang="en-US" altLang="ja-JP" dirty="0" smtClean="0"/>
          </a:p>
          <a:p>
            <a:pPr marL="90488" indent="19050">
              <a:buNone/>
              <a:tabLst>
                <a:tab pos="900113" algn="l"/>
                <a:tab pos="4392613" algn="r"/>
                <a:tab pos="4662488" algn="r"/>
                <a:tab pos="4841875" algn="r"/>
              </a:tabLst>
            </a:pPr>
            <a:r>
              <a:rPr lang="en-US" altLang="ja-JP" sz="2000" dirty="0" smtClean="0"/>
              <a:t>TBP	trigonal bipyramid		</a:t>
            </a:r>
            <a:r>
              <a:rPr lang="ja-JP" altLang="en-US" sz="2000" dirty="0" smtClean="0"/>
              <a:t>三方両錐構造</a:t>
            </a:r>
            <a:endParaRPr lang="en-US" altLang="ja-JP" sz="2000" dirty="0" smtClean="0"/>
          </a:p>
          <a:p>
            <a:pPr marL="90488" indent="19050">
              <a:buNone/>
              <a:tabLst>
                <a:tab pos="900113" algn="l"/>
                <a:tab pos="4392613" algn="r"/>
                <a:tab pos="4662488" algn="r"/>
                <a:tab pos="4841875" algn="r"/>
              </a:tabLst>
            </a:pPr>
            <a:r>
              <a:rPr lang="en-US" altLang="ja-JP" sz="2000" dirty="0" smtClean="0"/>
              <a:t>SP	square pyramid		</a:t>
            </a:r>
            <a:r>
              <a:rPr lang="ja-JP" altLang="en-US" sz="2000" dirty="0" smtClean="0"/>
              <a:t>四角錐構造</a:t>
            </a:r>
            <a:endParaRPr lang="en-US" altLang="ja-JP" sz="2000" dirty="0" smtClean="0"/>
          </a:p>
          <a:p>
            <a:pPr marL="90488" indent="19050">
              <a:buNone/>
              <a:tabLst>
                <a:tab pos="900113" algn="l"/>
                <a:tab pos="4392613" algn="r"/>
                <a:tab pos="4662488" algn="r"/>
                <a:tab pos="4841875" algn="r"/>
              </a:tabLst>
            </a:pPr>
            <a:r>
              <a:rPr lang="en-US" altLang="ja-JP" sz="2000" i="1" dirty="0"/>
              <a:t>a</a:t>
            </a:r>
            <a:r>
              <a:rPr kumimoji="1" lang="en-US" altLang="ja-JP" sz="2000" i="1" dirty="0" smtClean="0"/>
              <a:t>x	axial</a:t>
            </a:r>
            <a:r>
              <a:rPr kumimoji="1" lang="en-US" altLang="ja-JP" sz="2000" dirty="0" smtClean="0"/>
              <a:t>		</a:t>
            </a:r>
            <a:r>
              <a:rPr kumimoji="1" lang="ja-JP" altLang="en-US" sz="2000" dirty="0" smtClean="0"/>
              <a:t>アキシアル位</a:t>
            </a:r>
            <a:endParaRPr kumimoji="1" lang="en-US" altLang="ja-JP" sz="2000" dirty="0" smtClean="0"/>
          </a:p>
          <a:p>
            <a:pPr marL="90488" indent="19050">
              <a:buNone/>
              <a:tabLst>
                <a:tab pos="900113" algn="l"/>
                <a:tab pos="4392613" algn="r"/>
                <a:tab pos="4662488" algn="r"/>
                <a:tab pos="4841875" algn="r"/>
              </a:tabLst>
            </a:pPr>
            <a:r>
              <a:rPr lang="en-US" altLang="ja-JP" sz="2000" i="1" dirty="0" err="1"/>
              <a:t>e</a:t>
            </a:r>
            <a:r>
              <a:rPr lang="en-US" altLang="ja-JP" sz="2000" i="1" dirty="0" err="1" smtClean="0"/>
              <a:t>q</a:t>
            </a:r>
            <a:r>
              <a:rPr lang="en-US" altLang="ja-JP" sz="2000" i="1" dirty="0" smtClean="0"/>
              <a:t>	equatorial</a:t>
            </a:r>
            <a:r>
              <a:rPr lang="en-US" altLang="ja-JP" sz="2000" dirty="0" smtClean="0"/>
              <a:t>		</a:t>
            </a:r>
            <a:r>
              <a:rPr lang="ja-JP" altLang="en-US" sz="2000" dirty="0" smtClean="0"/>
              <a:t>エカトリアル位</a:t>
            </a:r>
            <a:endParaRPr lang="en-US" altLang="ja-JP" sz="2000" dirty="0" smtClean="0"/>
          </a:p>
          <a:p>
            <a:pPr marL="90488" indent="19050">
              <a:buNone/>
              <a:tabLst>
                <a:tab pos="900113" algn="l"/>
                <a:tab pos="4392613" algn="r"/>
                <a:tab pos="4662488" algn="r"/>
                <a:tab pos="4841875" algn="r"/>
              </a:tabLst>
            </a:pPr>
            <a:r>
              <a:rPr lang="en-US" altLang="ja-JP" sz="2000" i="1" dirty="0" err="1"/>
              <a:t>a</a:t>
            </a:r>
            <a:r>
              <a:rPr lang="en-US" altLang="ja-JP" sz="2000" i="1" dirty="0" err="1" smtClean="0"/>
              <a:t>p</a:t>
            </a:r>
            <a:r>
              <a:rPr lang="en-US" altLang="ja-JP" sz="2000" i="1" dirty="0" smtClean="0"/>
              <a:t>	apical</a:t>
            </a:r>
            <a:r>
              <a:rPr lang="en-US" altLang="ja-JP" sz="2000" dirty="0" smtClean="0"/>
              <a:t>		</a:t>
            </a:r>
            <a:r>
              <a:rPr lang="ja-JP" altLang="en-US" sz="2000" dirty="0" smtClean="0"/>
              <a:t>アピカル位</a:t>
            </a:r>
            <a:endParaRPr lang="en-US" altLang="ja-JP" sz="2000" dirty="0" smtClean="0"/>
          </a:p>
          <a:p>
            <a:pPr marL="90488" indent="19050">
              <a:buNone/>
              <a:tabLst>
                <a:tab pos="900113" algn="l"/>
                <a:tab pos="4392613" algn="r"/>
                <a:tab pos="4662488" algn="r"/>
                <a:tab pos="4841875" algn="r"/>
              </a:tabLst>
            </a:pPr>
            <a:r>
              <a:rPr lang="en-US" altLang="ja-JP" sz="2000" i="1" dirty="0"/>
              <a:t>b</a:t>
            </a:r>
            <a:r>
              <a:rPr lang="en-US" altLang="ja-JP" sz="2000" i="1" dirty="0" smtClean="0"/>
              <a:t>as	basal</a:t>
            </a:r>
            <a:r>
              <a:rPr lang="en-US" altLang="ja-JP" sz="2000" dirty="0" smtClean="0"/>
              <a:t>		</a:t>
            </a:r>
            <a:r>
              <a:rPr lang="ja-JP" altLang="en-US" sz="2000" dirty="0" smtClean="0"/>
              <a:t>ベーサル位</a:t>
            </a:r>
            <a:endParaRPr lang="en-US" altLang="ja-JP" sz="2000" dirty="0" smtClean="0"/>
          </a:p>
          <a:p>
            <a:pPr marL="90488" indent="19050">
              <a:buNone/>
              <a:tabLst>
                <a:tab pos="900113" algn="l"/>
                <a:tab pos="4392613" algn="r"/>
                <a:tab pos="4662488" algn="r"/>
                <a:tab pos="4841875" algn="r"/>
              </a:tabLst>
            </a:pPr>
            <a:r>
              <a:rPr lang="en-US" altLang="ja-JP" sz="2000" dirty="0" smtClean="0"/>
              <a:t>BPR	Berry pseudorotation		</a:t>
            </a:r>
            <a:r>
              <a:rPr lang="ja-JP" altLang="en-US" sz="2000" dirty="0" smtClean="0"/>
              <a:t>ベリー擬回転</a:t>
            </a:r>
            <a:endParaRPr lang="en-US" altLang="ja-JP" sz="2000" dirty="0" smtClean="0"/>
          </a:p>
          <a:p>
            <a:pPr marL="90488" indent="19050">
              <a:buNone/>
              <a:tabLst>
                <a:tab pos="900113" algn="l"/>
                <a:tab pos="4392613" algn="r"/>
                <a:tab pos="4662488" algn="r"/>
                <a:tab pos="4841875" algn="r"/>
              </a:tabLst>
            </a:pPr>
            <a:r>
              <a:rPr lang="en-US" altLang="ja-JP" sz="2000" dirty="0" smtClean="0"/>
              <a:t>TR	turnstile rotation		</a:t>
            </a:r>
            <a:r>
              <a:rPr lang="ja-JP" altLang="en-US" sz="2000" dirty="0" smtClean="0"/>
              <a:t>ターンスタイルローテーション</a:t>
            </a:r>
            <a:endParaRPr lang="en-US" altLang="ja-JP" sz="2000" dirty="0"/>
          </a:p>
          <a:p>
            <a:pPr marL="90488" indent="19050">
              <a:buNone/>
              <a:tabLst>
                <a:tab pos="900113" algn="l"/>
                <a:tab pos="4392613" algn="r"/>
                <a:tab pos="4662488" algn="r"/>
                <a:tab pos="4841875" algn="r"/>
              </a:tabLst>
            </a:pPr>
            <a:r>
              <a:rPr kumimoji="1" lang="en-US" altLang="ja-JP" sz="2000" dirty="0" smtClean="0"/>
              <a:t>TS	transition structure		</a:t>
            </a:r>
            <a:r>
              <a:rPr kumimoji="1" lang="ja-JP" altLang="en-US" sz="2000" dirty="0" smtClean="0"/>
              <a:t>遷移構造</a:t>
            </a:r>
            <a:endParaRPr kumimoji="1" lang="en-US" altLang="ja-JP" sz="2000" dirty="0" smtClean="0"/>
          </a:p>
          <a:p>
            <a:pPr marL="90488" indent="19050">
              <a:buNone/>
              <a:tabLst>
                <a:tab pos="900113" algn="l"/>
                <a:tab pos="4392613" algn="r"/>
                <a:tab pos="4662488" algn="r"/>
                <a:tab pos="4841875" algn="r"/>
              </a:tabLst>
            </a:pPr>
            <a:r>
              <a:rPr lang="en-US" altLang="ja-JP" sz="2000" dirty="0" smtClean="0"/>
              <a:t>IRC	intrinsic reaction coordinate		</a:t>
            </a:r>
            <a:r>
              <a:rPr lang="ja-JP" altLang="en-US" sz="2000" dirty="0" smtClean="0"/>
              <a:t>固有反応経路</a:t>
            </a:r>
            <a:endParaRPr lang="en-US" altLang="ja-JP" sz="2000" dirty="0" smtClean="0"/>
          </a:p>
          <a:p>
            <a:pPr marL="109728" indent="0">
              <a:buNone/>
            </a:pPr>
            <a:r>
              <a:rPr kumimoji="1" lang="en-US" altLang="ja-JP" sz="2000" dirty="0"/>
              <a:t>	</a:t>
            </a:r>
            <a:r>
              <a:rPr kumimoji="1" lang="en-US" altLang="ja-JP" sz="2000" dirty="0" smtClean="0"/>
              <a:t>  </a:t>
            </a:r>
          </a:p>
          <a:p>
            <a:pPr marL="109728" indent="0">
              <a:buNone/>
            </a:pPr>
            <a:endParaRPr kumimoji="1" lang="ja-JP" altLang="en-US" dirty="0"/>
          </a:p>
        </p:txBody>
      </p:sp>
    </p:spTree>
    <p:extLst>
      <p:ext uri="{BB962C8B-B14F-4D97-AF65-F5344CB8AC3E}">
        <p14:creationId xmlns:p14="http://schemas.microsoft.com/office/powerpoint/2010/main" val="228056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345976"/>
            <a:ext cx="8229600" cy="1066800"/>
          </a:xfrm>
        </p:spPr>
        <p:txBody>
          <a:bodyPr/>
          <a:lstStyle/>
          <a:p>
            <a:r>
              <a:rPr kumimoji="1" lang="ja-JP" altLang="en-US" dirty="0" smtClean="0"/>
              <a:t>要旨・導入</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804" y="1340768"/>
            <a:ext cx="5269230"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804" y="4149080"/>
            <a:ext cx="5406390" cy="218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927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97158"/>
            <a:ext cx="441007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12t634\Desktop\Ishii Lab\研究資料\M1\gif\BP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29208"/>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12t634\Desktop\Ishii Lab\研究資料\M1\gif\TR.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7128" y="1484784"/>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12t634\Desktop\Ishii Lab\研究資料\M1\gif\ax-eq.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822496"/>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12t634\Desktop\Ishii Lab\研究資料\M1\gif\ABPR.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7128" y="4077072"/>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12t634\Desktop\Ishii Lab\研究資料\M1\gif\eq-eq.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52292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6961715" y="691842"/>
            <a:ext cx="2016224" cy="646331"/>
          </a:xfrm>
          <a:prstGeom prst="rect">
            <a:avLst/>
          </a:prstGeom>
          <a:noFill/>
        </p:spPr>
        <p:txBody>
          <a:bodyPr wrap="square" rtlCol="0">
            <a:spAutoFit/>
          </a:bodyPr>
          <a:lstStyle/>
          <a:p>
            <a:r>
              <a:rPr kumimoji="1" lang="en-US" altLang="ja-JP" dirty="0" smtClean="0">
                <a:solidFill>
                  <a:schemeClr val="tx1">
                    <a:alpha val="70000"/>
                  </a:schemeClr>
                </a:solidFill>
                <a:effectLst>
                  <a:glow>
                    <a:schemeClr val="accent1"/>
                  </a:glow>
                  <a:reflection endPos="0" dir="5400000" sy="-100000" algn="bl" rotWithShape="0"/>
                </a:effectLst>
              </a:rPr>
              <a:t>Berry Pseudorotation</a:t>
            </a:r>
            <a:endParaRPr kumimoji="1" lang="ja-JP" altLang="en-US" dirty="0">
              <a:solidFill>
                <a:schemeClr val="tx1">
                  <a:alpha val="70000"/>
                </a:schemeClr>
              </a:solidFill>
              <a:effectLst>
                <a:glow>
                  <a:schemeClr val="accent1"/>
                </a:glow>
                <a:reflection endPos="0" dir="5400000" sy="-100000" algn="bl" rotWithShape="0"/>
              </a:effectLst>
            </a:endParaRPr>
          </a:p>
        </p:txBody>
      </p:sp>
      <p:sp>
        <p:nvSpPr>
          <p:cNvPr id="10" name="テキスト ボックス 9"/>
          <p:cNvSpPr txBox="1"/>
          <p:nvPr/>
        </p:nvSpPr>
        <p:spPr>
          <a:xfrm>
            <a:off x="6998568" y="3185130"/>
            <a:ext cx="2088232" cy="646331"/>
          </a:xfrm>
          <a:prstGeom prst="rect">
            <a:avLst/>
          </a:prstGeom>
          <a:noFill/>
        </p:spPr>
        <p:txBody>
          <a:bodyPr wrap="square" rtlCol="0">
            <a:spAutoFit/>
          </a:bodyPr>
          <a:lstStyle/>
          <a:p>
            <a:r>
              <a:rPr lang="en-US" altLang="ja-JP" dirty="0" smtClean="0">
                <a:solidFill>
                  <a:schemeClr val="tx1">
                    <a:alpha val="70000"/>
                  </a:schemeClr>
                </a:solidFill>
              </a:rPr>
              <a:t>a</a:t>
            </a:r>
            <a:r>
              <a:rPr kumimoji="1" lang="en-US" altLang="ja-JP" dirty="0" smtClean="0">
                <a:solidFill>
                  <a:schemeClr val="tx1">
                    <a:alpha val="70000"/>
                  </a:schemeClr>
                </a:solidFill>
              </a:rPr>
              <a:t>x-</a:t>
            </a:r>
            <a:r>
              <a:rPr kumimoji="1" lang="en-US" altLang="ja-JP" dirty="0" err="1" smtClean="0">
                <a:solidFill>
                  <a:schemeClr val="tx1">
                    <a:alpha val="70000"/>
                  </a:schemeClr>
                </a:solidFill>
              </a:rPr>
              <a:t>eq</a:t>
            </a:r>
            <a:r>
              <a:rPr kumimoji="1" lang="en-US" altLang="ja-JP" dirty="0" smtClean="0">
                <a:solidFill>
                  <a:schemeClr val="tx1">
                    <a:alpha val="70000"/>
                  </a:schemeClr>
                </a:solidFill>
              </a:rPr>
              <a:t> interchange by </a:t>
            </a:r>
            <a:r>
              <a:rPr lang="en-US" altLang="ja-JP" dirty="0" smtClean="0">
                <a:solidFill>
                  <a:schemeClr val="tx1">
                    <a:alpha val="70000"/>
                  </a:schemeClr>
                </a:solidFill>
              </a:rPr>
              <a:t>180°rotation</a:t>
            </a:r>
            <a:endParaRPr kumimoji="1" lang="ja-JP" altLang="en-US" dirty="0">
              <a:solidFill>
                <a:schemeClr val="tx1">
                  <a:alpha val="70000"/>
                </a:schemeClr>
              </a:solidFill>
            </a:endParaRPr>
          </a:p>
        </p:txBody>
      </p:sp>
      <p:sp>
        <p:nvSpPr>
          <p:cNvPr id="11" name="テキスト ボックス 10"/>
          <p:cNvSpPr txBox="1"/>
          <p:nvPr/>
        </p:nvSpPr>
        <p:spPr>
          <a:xfrm>
            <a:off x="4982344" y="4293096"/>
            <a:ext cx="2016224" cy="646331"/>
          </a:xfrm>
          <a:prstGeom prst="rect">
            <a:avLst/>
          </a:prstGeom>
          <a:noFill/>
        </p:spPr>
        <p:txBody>
          <a:bodyPr wrap="square" rtlCol="0">
            <a:spAutoFit/>
          </a:bodyPr>
          <a:lstStyle/>
          <a:p>
            <a:r>
              <a:rPr kumimoji="1" lang="en-US" altLang="ja-JP" dirty="0" smtClean="0">
                <a:solidFill>
                  <a:schemeClr val="tx1">
                    <a:alpha val="70000"/>
                  </a:schemeClr>
                </a:solidFill>
                <a:effectLst>
                  <a:glow>
                    <a:schemeClr val="accent1"/>
                  </a:glow>
                  <a:reflection endPos="0" dir="5400000" sy="-100000" algn="bl" rotWithShape="0"/>
                </a:effectLst>
              </a:rPr>
              <a:t>Anti Berry Pseudorotation</a:t>
            </a:r>
            <a:endParaRPr kumimoji="1" lang="ja-JP" altLang="en-US" dirty="0">
              <a:solidFill>
                <a:schemeClr val="tx1">
                  <a:alpha val="70000"/>
                </a:schemeClr>
              </a:solidFill>
              <a:effectLst>
                <a:glow>
                  <a:schemeClr val="accent1"/>
                </a:glow>
                <a:reflection endPos="0" dir="5400000" sy="-100000" algn="bl" rotWithShape="0"/>
              </a:effectLst>
            </a:endParaRPr>
          </a:p>
        </p:txBody>
      </p:sp>
      <p:sp>
        <p:nvSpPr>
          <p:cNvPr id="12" name="テキスト ボックス 11"/>
          <p:cNvSpPr txBox="1"/>
          <p:nvPr/>
        </p:nvSpPr>
        <p:spPr>
          <a:xfrm>
            <a:off x="7020272" y="5591834"/>
            <a:ext cx="2088232" cy="646331"/>
          </a:xfrm>
          <a:prstGeom prst="rect">
            <a:avLst/>
          </a:prstGeom>
          <a:noFill/>
        </p:spPr>
        <p:txBody>
          <a:bodyPr wrap="square" rtlCol="0">
            <a:spAutoFit/>
          </a:bodyPr>
          <a:lstStyle/>
          <a:p>
            <a:r>
              <a:rPr lang="en-US" altLang="ja-JP" dirty="0" smtClean="0">
                <a:solidFill>
                  <a:schemeClr val="tx1">
                    <a:alpha val="70000"/>
                  </a:schemeClr>
                </a:solidFill>
              </a:rPr>
              <a:t>eq</a:t>
            </a:r>
            <a:r>
              <a:rPr kumimoji="1" lang="en-US" altLang="ja-JP" dirty="0" smtClean="0">
                <a:solidFill>
                  <a:schemeClr val="tx1">
                    <a:alpha val="70000"/>
                  </a:schemeClr>
                </a:solidFill>
              </a:rPr>
              <a:t>-eq interchange by </a:t>
            </a:r>
            <a:r>
              <a:rPr lang="en-US" altLang="ja-JP" dirty="0" smtClean="0">
                <a:solidFill>
                  <a:schemeClr val="tx1">
                    <a:alpha val="70000"/>
                  </a:schemeClr>
                </a:solidFill>
              </a:rPr>
              <a:t>180°rotation</a:t>
            </a:r>
            <a:endParaRPr kumimoji="1" lang="ja-JP" altLang="en-US" dirty="0">
              <a:solidFill>
                <a:schemeClr val="tx1">
                  <a:alpha val="70000"/>
                </a:schemeClr>
              </a:solidFill>
            </a:endParaRPr>
          </a:p>
        </p:txBody>
      </p:sp>
      <p:sp>
        <p:nvSpPr>
          <p:cNvPr id="13" name="テキスト ボックス 12"/>
          <p:cNvSpPr txBox="1"/>
          <p:nvPr/>
        </p:nvSpPr>
        <p:spPr>
          <a:xfrm>
            <a:off x="5004048" y="1847418"/>
            <a:ext cx="2016224" cy="646331"/>
          </a:xfrm>
          <a:prstGeom prst="rect">
            <a:avLst/>
          </a:prstGeom>
          <a:noFill/>
        </p:spPr>
        <p:txBody>
          <a:bodyPr wrap="square" rtlCol="0">
            <a:spAutoFit/>
          </a:bodyPr>
          <a:lstStyle/>
          <a:p>
            <a:r>
              <a:rPr lang="en-US" altLang="ja-JP" dirty="0" smtClean="0">
                <a:solidFill>
                  <a:schemeClr val="tx1">
                    <a:alpha val="70000"/>
                  </a:schemeClr>
                </a:solidFill>
                <a:effectLst>
                  <a:glow>
                    <a:schemeClr val="accent1"/>
                  </a:glow>
                  <a:reflection endPos="0" dir="5400000" sy="-100000" algn="bl" rotWithShape="0"/>
                </a:effectLst>
              </a:rPr>
              <a:t>120° cyclic interchange</a:t>
            </a:r>
            <a:endParaRPr kumimoji="1" lang="ja-JP" altLang="en-US" dirty="0">
              <a:solidFill>
                <a:schemeClr val="tx1">
                  <a:alpha val="70000"/>
                </a:schemeClr>
              </a:solidFill>
              <a:effectLst>
                <a:glow>
                  <a:schemeClr val="accent1"/>
                </a:glow>
                <a:reflection endPos="0" dir="5400000" sy="-100000" algn="bl" rotWithShape="0"/>
              </a:effectLst>
            </a:endParaRPr>
          </a:p>
        </p:txBody>
      </p:sp>
    </p:spTree>
    <p:extLst>
      <p:ext uri="{BB962C8B-B14F-4D97-AF65-F5344CB8AC3E}">
        <p14:creationId xmlns:p14="http://schemas.microsoft.com/office/powerpoint/2010/main" val="742026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97158"/>
            <a:ext cx="441007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292080" y="908720"/>
            <a:ext cx="3744416" cy="400110"/>
          </a:xfrm>
          <a:prstGeom prst="rect">
            <a:avLst/>
          </a:prstGeom>
          <a:noFill/>
        </p:spPr>
        <p:txBody>
          <a:bodyPr wrap="square" rtlCol="0">
            <a:spAutoFit/>
          </a:bodyPr>
          <a:lstStyle/>
          <a:p>
            <a:r>
              <a:rPr kumimoji="1" lang="en-US" altLang="ja-JP" sz="2000" dirty="0" smtClean="0">
                <a:solidFill>
                  <a:schemeClr val="tx1">
                    <a:alpha val="70000"/>
                  </a:schemeClr>
                </a:solidFill>
                <a:effectLst>
                  <a:glow>
                    <a:schemeClr val="accent1"/>
                  </a:glow>
                  <a:reflection endPos="0" dir="5400000" sy="-100000" algn="bl" rotWithShape="0"/>
                </a:effectLst>
              </a:rPr>
              <a:t>Berry Pseudorotation   (BPR)</a:t>
            </a:r>
            <a:endParaRPr kumimoji="1" lang="ja-JP" altLang="en-US" sz="2000" dirty="0">
              <a:solidFill>
                <a:schemeClr val="tx1">
                  <a:alpha val="70000"/>
                </a:schemeClr>
              </a:solidFill>
              <a:effectLst>
                <a:glow>
                  <a:schemeClr val="accent1"/>
                </a:glow>
                <a:reflection endPos="0" dir="5400000" sy="-100000" algn="bl" rotWithShape="0"/>
              </a:effectLst>
            </a:endParaRPr>
          </a:p>
        </p:txBody>
      </p:sp>
      <p:sp>
        <p:nvSpPr>
          <p:cNvPr id="5" name="テキスト ボックス 4"/>
          <p:cNvSpPr txBox="1"/>
          <p:nvPr/>
        </p:nvSpPr>
        <p:spPr>
          <a:xfrm>
            <a:off x="5312498" y="1340768"/>
            <a:ext cx="3435966" cy="400110"/>
          </a:xfrm>
          <a:prstGeom prst="rect">
            <a:avLst/>
          </a:prstGeom>
          <a:noFill/>
        </p:spPr>
        <p:txBody>
          <a:bodyPr wrap="square" rtlCol="0">
            <a:spAutoFit/>
          </a:bodyPr>
          <a:lstStyle/>
          <a:p>
            <a:r>
              <a:rPr kumimoji="1" lang="en-US" altLang="ja-JP" sz="2000" dirty="0" smtClean="0">
                <a:solidFill>
                  <a:schemeClr val="tx1">
                    <a:alpha val="70000"/>
                  </a:schemeClr>
                </a:solidFill>
                <a:effectLst>
                  <a:glow>
                    <a:schemeClr val="accent1"/>
                  </a:glow>
                  <a:reflection endPos="0" dir="5400000" sy="-100000" algn="bl" rotWithShape="0"/>
                </a:effectLst>
              </a:rPr>
              <a:t>Turnstile Rotation        (TR)</a:t>
            </a:r>
            <a:endParaRPr kumimoji="1" lang="ja-JP" altLang="en-US" sz="2000" dirty="0">
              <a:solidFill>
                <a:schemeClr val="tx1">
                  <a:alpha val="70000"/>
                </a:schemeClr>
              </a:solidFill>
              <a:effectLst>
                <a:glow>
                  <a:schemeClr val="accent1"/>
                </a:glow>
                <a:reflection endPos="0" dir="5400000" sy="-100000" algn="bl" rotWithShape="0"/>
              </a:effectLst>
            </a:endParaRPr>
          </a:p>
        </p:txBody>
      </p:sp>
      <p:sp>
        <p:nvSpPr>
          <p:cNvPr id="6" name="右中かっこ 5"/>
          <p:cNvSpPr/>
          <p:nvPr/>
        </p:nvSpPr>
        <p:spPr>
          <a:xfrm>
            <a:off x="4844972" y="1052736"/>
            <a:ext cx="270445"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5115417" y="4437112"/>
            <a:ext cx="3921080" cy="1631216"/>
          </a:xfrm>
          <a:prstGeom prst="rect">
            <a:avLst/>
          </a:prstGeom>
          <a:noFill/>
        </p:spPr>
        <p:txBody>
          <a:bodyPr wrap="square" rtlCol="0">
            <a:spAutoFit/>
          </a:bodyPr>
          <a:lstStyle/>
          <a:p>
            <a:r>
              <a:rPr lang="en-US" altLang="ja-JP" sz="2000" dirty="0" err="1" smtClean="0">
                <a:latin typeface="Times New Roman" panose="02020603050405020304" pitchFamily="18" charset="0"/>
                <a:cs typeface="Times New Roman" panose="02020603050405020304" pitchFamily="18" charset="0"/>
              </a:rPr>
              <a:t>Eral</a:t>
            </a:r>
            <a:r>
              <a:rPr lang="en-US" altLang="ja-JP" sz="2000" dirty="0" smtClean="0">
                <a:latin typeface="Times New Roman" panose="02020603050405020304" pitchFamily="18" charset="0"/>
                <a:cs typeface="Times New Roman" panose="02020603050405020304" pitchFamily="18" charset="0"/>
              </a:rPr>
              <a:t>. L. </a:t>
            </a:r>
            <a:r>
              <a:rPr lang="en-US" altLang="ja-JP" sz="2000" dirty="0" err="1" smtClean="0">
                <a:latin typeface="Times New Roman" panose="02020603050405020304" pitchFamily="18" charset="0"/>
                <a:cs typeface="Times New Roman" panose="02020603050405020304" pitchFamily="18" charset="0"/>
              </a:rPr>
              <a:t>Muetterties</a:t>
            </a:r>
            <a:r>
              <a:rPr lang="en-US" altLang="ja-JP" sz="2000" dirty="0" smtClean="0">
                <a:latin typeface="Times New Roman" panose="02020603050405020304" pitchFamily="18" charset="0"/>
                <a:cs typeface="Times New Roman" panose="02020603050405020304" pitchFamily="18" charset="0"/>
              </a:rPr>
              <a:t> </a:t>
            </a:r>
            <a:r>
              <a:rPr lang="ja-JP" altLang="en-US" sz="2000" dirty="0" smtClean="0">
                <a:latin typeface="Times New Roman" panose="02020603050405020304" pitchFamily="18" charset="0"/>
                <a:cs typeface="Times New Roman" panose="02020603050405020304" pitchFamily="18" charset="0"/>
              </a:rPr>
              <a:t>によって提案</a:t>
            </a:r>
            <a:endParaRPr lang="en-US" altLang="ja-JP" sz="2000" dirty="0" smtClean="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kumimoji="1" lang="en-US" altLang="ja-JP" sz="2000" dirty="0" smtClean="0">
                <a:latin typeface="Times New Roman" panose="02020603050405020304" pitchFamily="18" charset="0"/>
                <a:cs typeface="Times New Roman" panose="02020603050405020304" pitchFamily="18" charset="0"/>
              </a:rPr>
              <a:t>M4</a:t>
            </a:r>
            <a:r>
              <a:rPr kumimoji="1" lang="ja-JP" altLang="en-US" sz="2000" dirty="0" smtClean="0">
                <a:latin typeface="Times New Roman" panose="02020603050405020304" pitchFamily="18" charset="0"/>
                <a:cs typeface="Times New Roman" panose="02020603050405020304" pitchFamily="18" charset="0"/>
              </a:rPr>
              <a:t>および</a:t>
            </a:r>
            <a:r>
              <a:rPr kumimoji="1" lang="en-US" altLang="ja-JP" sz="2000" dirty="0" smtClean="0">
                <a:latin typeface="Times New Roman" panose="02020603050405020304" pitchFamily="18" charset="0"/>
                <a:cs typeface="Times New Roman" panose="02020603050405020304" pitchFamily="18" charset="0"/>
              </a:rPr>
              <a:t>M5</a:t>
            </a:r>
            <a:r>
              <a:rPr kumimoji="1" lang="ja-JP" altLang="en-US" sz="2000" dirty="0" smtClean="0">
                <a:latin typeface="Times New Roman" panose="02020603050405020304" pitchFamily="18" charset="0"/>
                <a:cs typeface="Times New Roman" panose="02020603050405020304" pitchFamily="18" charset="0"/>
              </a:rPr>
              <a:t>はエネルギー障壁の大きい平面体をとり得るため、実験で確認されていない</a:t>
            </a:r>
            <a:endParaRPr kumimoji="1" lang="ja-JP" altLang="en-US" sz="2000"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5292080" y="2276872"/>
            <a:ext cx="3672409" cy="400110"/>
          </a:xfrm>
          <a:prstGeom prst="rect">
            <a:avLst/>
          </a:prstGeom>
          <a:noFill/>
        </p:spPr>
        <p:txBody>
          <a:bodyPr wrap="square" rtlCol="0">
            <a:spAutoFit/>
          </a:bodyPr>
          <a:lstStyle/>
          <a:p>
            <a:r>
              <a:rPr kumimoji="1" lang="en-US" altLang="ja-JP" sz="2000" dirty="0" smtClean="0">
                <a:solidFill>
                  <a:schemeClr val="tx1">
                    <a:alpha val="70000"/>
                  </a:schemeClr>
                </a:solidFill>
                <a:effectLst>
                  <a:glow>
                    <a:schemeClr val="accent1"/>
                  </a:glow>
                  <a:reflection endPos="0" dir="5400000" sy="-100000" algn="bl" rotWithShape="0"/>
                </a:effectLst>
              </a:rPr>
              <a:t>Threefold Cyclic Permutation</a:t>
            </a:r>
            <a:endParaRPr kumimoji="1" lang="ja-JP" altLang="en-US" sz="2000" dirty="0">
              <a:solidFill>
                <a:schemeClr val="tx1">
                  <a:alpha val="70000"/>
                </a:schemeClr>
              </a:solidFill>
              <a:effectLst>
                <a:glow>
                  <a:schemeClr val="accent1"/>
                </a:glow>
                <a:reflection endPos="0" dir="5400000" sy="-100000" algn="bl" rotWithShape="0"/>
              </a:effectLst>
            </a:endParaRPr>
          </a:p>
        </p:txBody>
      </p:sp>
      <p:sp>
        <p:nvSpPr>
          <p:cNvPr id="9" name="テキスト ボックス 8"/>
          <p:cNvSpPr txBox="1"/>
          <p:nvPr/>
        </p:nvSpPr>
        <p:spPr>
          <a:xfrm>
            <a:off x="5292080" y="3140968"/>
            <a:ext cx="3672409" cy="707886"/>
          </a:xfrm>
          <a:prstGeom prst="rect">
            <a:avLst/>
          </a:prstGeom>
          <a:noFill/>
        </p:spPr>
        <p:txBody>
          <a:bodyPr wrap="square" rtlCol="0">
            <a:spAutoFit/>
          </a:bodyPr>
          <a:lstStyle/>
          <a:p>
            <a:r>
              <a:rPr lang="en-US" altLang="ja-JP" sz="2000" dirty="0" smtClean="0">
                <a:solidFill>
                  <a:schemeClr val="tx1">
                    <a:alpha val="70000"/>
                  </a:schemeClr>
                </a:solidFill>
                <a:effectLst>
                  <a:glow>
                    <a:schemeClr val="accent1"/>
                  </a:glow>
                  <a:reflection endPos="0" dir="5400000" sy="-100000" algn="bl" rotWithShape="0"/>
                </a:effectLst>
              </a:rPr>
              <a:t>Half-Twist Axial-Equatorial Interchange</a:t>
            </a:r>
            <a:endParaRPr kumimoji="1" lang="ja-JP" altLang="en-US" sz="2000" dirty="0">
              <a:solidFill>
                <a:schemeClr val="tx1">
                  <a:alpha val="70000"/>
                </a:schemeClr>
              </a:solidFill>
              <a:effectLst>
                <a:glow>
                  <a:schemeClr val="accent1"/>
                </a:glow>
                <a:reflection endPos="0" dir="5400000" sy="-100000" algn="bl" rotWithShape="0"/>
              </a:effectLst>
            </a:endParaRPr>
          </a:p>
        </p:txBody>
      </p:sp>
    </p:spTree>
    <p:extLst>
      <p:ext uri="{BB962C8B-B14F-4D97-AF65-F5344CB8AC3E}">
        <p14:creationId xmlns:p14="http://schemas.microsoft.com/office/powerpoint/2010/main" val="122133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457200" y="345976"/>
            <a:ext cx="8229600" cy="1066800"/>
          </a:xfrm>
        </p:spPr>
        <p:txBody>
          <a:bodyPr/>
          <a:lstStyle/>
          <a:p>
            <a:r>
              <a:rPr lang="ja-JP" altLang="en-US" dirty="0"/>
              <a:t>結果</a:t>
            </a:r>
            <a:endParaRPr kumimoji="1" lang="ja-JP" altLang="en-US" dirty="0"/>
          </a:p>
        </p:txBody>
      </p:sp>
      <p:sp>
        <p:nvSpPr>
          <p:cNvPr id="4" name="テキスト ボックス 3"/>
          <p:cNvSpPr txBox="1"/>
          <p:nvPr/>
        </p:nvSpPr>
        <p:spPr>
          <a:xfrm>
            <a:off x="467544" y="1268760"/>
            <a:ext cx="6264696" cy="523220"/>
          </a:xfrm>
          <a:prstGeom prst="rect">
            <a:avLst/>
          </a:prstGeom>
          <a:noFill/>
        </p:spPr>
        <p:txBody>
          <a:bodyPr wrap="square" rtlCol="0">
            <a:spAutoFit/>
          </a:bodyPr>
          <a:lstStyle/>
          <a:p>
            <a:r>
              <a:rPr kumimoji="1" lang="ja-JP" altLang="en-US" sz="2800" dirty="0" smtClean="0"/>
              <a:t>幾何学的解明・原子の割り当て</a:t>
            </a:r>
            <a:endParaRPr kumimoji="1" lang="ja-JP" alt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87"/>
            <a:ext cx="6036564" cy="270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755576" y="5301208"/>
            <a:ext cx="7560840" cy="707886"/>
          </a:xfrm>
          <a:prstGeom prst="rect">
            <a:avLst/>
          </a:prstGeom>
          <a:noFill/>
        </p:spPr>
        <p:txBody>
          <a:bodyPr wrap="square" rtlCol="0">
            <a:spAutoFit/>
          </a:bodyPr>
          <a:lstStyle/>
          <a:p>
            <a:r>
              <a:rPr kumimoji="1" lang="en-US" altLang="ja-JP" sz="2000" dirty="0" smtClean="0">
                <a:latin typeface="Times New Roman" panose="02020603050405020304" pitchFamily="18" charset="0"/>
                <a:cs typeface="Times New Roman" panose="02020603050405020304" pitchFamily="18" charset="0"/>
              </a:rPr>
              <a:t>180°</a:t>
            </a:r>
            <a:r>
              <a:rPr kumimoji="1" lang="ja-JP" altLang="en-US" sz="2000" dirty="0" smtClean="0">
                <a:latin typeface="Times New Roman" panose="02020603050405020304" pitchFamily="18" charset="0"/>
                <a:cs typeface="Times New Roman" panose="02020603050405020304" pitchFamily="18" charset="0"/>
              </a:rPr>
              <a:t>の結合角を持つものを</a:t>
            </a:r>
            <a:r>
              <a:rPr lang="ja-JP" altLang="en-US" sz="2000" dirty="0" smtClean="0">
                <a:latin typeface="Times New Roman" panose="02020603050405020304" pitchFamily="18" charset="0"/>
                <a:cs typeface="Times New Roman" panose="02020603050405020304" pitchFamily="18" charset="0"/>
              </a:rPr>
              <a:t>アキシアル位と定義</a:t>
            </a:r>
            <a:endParaRPr lang="en-US" altLang="ja-JP" sz="2000" dirty="0" smtClean="0">
              <a:latin typeface="Times New Roman" panose="02020603050405020304" pitchFamily="18" charset="0"/>
              <a:cs typeface="Times New Roman" panose="02020603050405020304" pitchFamily="18" charset="0"/>
            </a:endParaRPr>
          </a:p>
          <a:p>
            <a:r>
              <a:rPr kumimoji="1" lang="ja-JP" altLang="en-US" sz="2000" dirty="0" smtClean="0">
                <a:latin typeface="Times New Roman" panose="02020603050405020304" pitchFamily="18" charset="0"/>
                <a:cs typeface="Times New Roman" panose="02020603050405020304" pitchFamily="18" charset="0"/>
              </a:rPr>
              <a:t>残りがエカトリアル位となり、そのうちの一つをピボットとする</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737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345976"/>
            <a:ext cx="8229600" cy="106680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t>結果</a:t>
            </a:r>
            <a:endParaRPr lang="ja-JP" altLang="en-US" dirty="0"/>
          </a:p>
        </p:txBody>
      </p:sp>
      <p:sp>
        <p:nvSpPr>
          <p:cNvPr id="4" name="テキスト ボックス 3"/>
          <p:cNvSpPr txBox="1"/>
          <p:nvPr/>
        </p:nvSpPr>
        <p:spPr>
          <a:xfrm>
            <a:off x="467544" y="1268760"/>
            <a:ext cx="3456384" cy="523220"/>
          </a:xfrm>
          <a:prstGeom prst="rect">
            <a:avLst/>
          </a:prstGeom>
          <a:noFill/>
        </p:spPr>
        <p:txBody>
          <a:bodyPr wrap="square" rtlCol="0">
            <a:spAutoFit/>
          </a:bodyPr>
          <a:lstStyle/>
          <a:p>
            <a:r>
              <a:rPr lang="ja-JP" altLang="en-US" sz="2800" dirty="0" smtClean="0"/>
              <a:t>幾何パラメータ化</a:t>
            </a:r>
            <a:endParaRPr kumimoji="1" lang="ja-JP" alt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23822"/>
            <a:ext cx="47625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230044" y="2013808"/>
            <a:ext cx="3662436" cy="1631216"/>
          </a:xfrm>
          <a:prstGeom prst="rect">
            <a:avLst/>
          </a:prstGeom>
          <a:noFill/>
        </p:spPr>
        <p:txBody>
          <a:bodyPr wrap="square" rtlCol="0">
            <a:spAutoFit/>
          </a:bodyPr>
          <a:lstStyle/>
          <a:p>
            <a:r>
              <a:rPr lang="en-US" altLang="ja-JP" sz="2000" i="1" dirty="0"/>
              <a:t>δ</a:t>
            </a:r>
            <a:r>
              <a:rPr lang="ja-JP" altLang="en-US" sz="2000" dirty="0" smtClean="0"/>
              <a:t>は二面角</a:t>
            </a:r>
            <a:r>
              <a:rPr lang="en-US" altLang="ja-JP" sz="2000" dirty="0" smtClean="0"/>
              <a:t>(dihedral angle)</a:t>
            </a:r>
          </a:p>
          <a:p>
            <a:endParaRPr lang="en-US" altLang="ja-JP" sz="2000" dirty="0" smtClean="0"/>
          </a:p>
          <a:p>
            <a:r>
              <a:rPr lang="en-US" altLang="ja-JP" sz="2000" i="1" dirty="0" err="1"/>
              <a:t>σ</a:t>
            </a:r>
            <a:r>
              <a:rPr lang="en-US" altLang="ja-JP" sz="2000" baseline="-25000" dirty="0" err="1" smtClean="0"/>
              <a:t>ax</a:t>
            </a:r>
            <a:r>
              <a:rPr lang="en-US" altLang="ja-JP" sz="2000" dirty="0" err="1" smtClean="0"/>
              <a:t>,</a:t>
            </a:r>
            <a:r>
              <a:rPr lang="en-US" altLang="ja-JP" sz="2000" i="1" dirty="0" err="1" smtClean="0"/>
              <a:t>σ</a:t>
            </a:r>
            <a:r>
              <a:rPr lang="en-US" altLang="ja-JP" sz="2000" baseline="-25000" dirty="0" err="1" smtClean="0"/>
              <a:t>eq</a:t>
            </a:r>
            <a:r>
              <a:rPr lang="en-US" altLang="ja-JP" sz="2000" dirty="0" smtClean="0"/>
              <a:t>,</a:t>
            </a:r>
            <a:r>
              <a:rPr lang="en-US" altLang="ja-JP" sz="2000" i="1" dirty="0" smtClean="0"/>
              <a:t>β</a:t>
            </a:r>
            <a:r>
              <a:rPr lang="en-US" altLang="ja-JP" sz="2000" baseline="-25000" dirty="0" smtClean="0"/>
              <a:t>ax</a:t>
            </a:r>
            <a:r>
              <a:rPr lang="ja-JP" altLang="en-US" sz="2000" dirty="0" smtClean="0"/>
              <a:t>および</a:t>
            </a:r>
            <a:r>
              <a:rPr lang="en-US" altLang="ja-JP" sz="2000" i="1" dirty="0" smtClean="0"/>
              <a:t>β</a:t>
            </a:r>
            <a:r>
              <a:rPr lang="en-US" altLang="ja-JP" sz="2000" baseline="-25000" dirty="0" err="1" smtClean="0"/>
              <a:t>eq</a:t>
            </a:r>
            <a:r>
              <a:rPr lang="ja-JP" altLang="en-US" sz="2000" dirty="0" smtClean="0"/>
              <a:t>は、アキシアル位とエカトリアル位で形成される面とのズレを表す。</a:t>
            </a:r>
            <a:endParaRPr kumimoji="1" lang="en-US" altLang="ja-JP" sz="2000" dirty="0" smtClean="0"/>
          </a:p>
        </p:txBody>
      </p:sp>
      <p:sp>
        <p:nvSpPr>
          <p:cNvPr id="2" name="テキスト ボックス 1"/>
          <p:cNvSpPr txBox="1"/>
          <p:nvPr/>
        </p:nvSpPr>
        <p:spPr>
          <a:xfrm>
            <a:off x="5230044" y="4138397"/>
            <a:ext cx="3662436" cy="707886"/>
          </a:xfrm>
          <a:prstGeom prst="rect">
            <a:avLst/>
          </a:prstGeom>
          <a:noFill/>
        </p:spPr>
        <p:txBody>
          <a:bodyPr wrap="square" rtlCol="0">
            <a:spAutoFit/>
          </a:bodyPr>
          <a:lstStyle/>
          <a:p>
            <a:r>
              <a:rPr lang="ja-JP" altLang="en-US" sz="2000" dirty="0" smtClean="0"/>
              <a:t>結合角</a:t>
            </a:r>
            <a:r>
              <a:rPr lang="en-US" altLang="ja-JP" sz="2000" i="1" dirty="0" err="1" smtClean="0"/>
              <a:t>θ</a:t>
            </a:r>
            <a:r>
              <a:rPr lang="en-US" altLang="ja-JP" sz="2000" baseline="-25000" dirty="0" err="1" smtClean="0"/>
              <a:t>ax</a:t>
            </a:r>
            <a:r>
              <a:rPr lang="en-US" altLang="ja-JP" sz="2000" dirty="0" err="1" smtClean="0"/>
              <a:t>,</a:t>
            </a:r>
            <a:r>
              <a:rPr lang="en-US" altLang="ja-JP" sz="2000" i="1" dirty="0" err="1" smtClean="0"/>
              <a:t>θ</a:t>
            </a:r>
            <a:r>
              <a:rPr lang="en-US" altLang="ja-JP" sz="2000" baseline="-25000" dirty="0" err="1" smtClean="0"/>
              <a:t>eq</a:t>
            </a:r>
            <a:r>
              <a:rPr lang="ja-JP" altLang="en-US" sz="2000" dirty="0" smtClean="0"/>
              <a:t>を用いて</a:t>
            </a:r>
            <a:r>
              <a:rPr lang="en-US" altLang="ja-JP" sz="2000" dirty="0" smtClean="0"/>
              <a:t>TP (Topology Parameter)</a:t>
            </a:r>
            <a:r>
              <a:rPr lang="ja-JP" altLang="en-US" sz="2000" dirty="0" smtClean="0"/>
              <a:t>を定義</a:t>
            </a:r>
            <a:endParaRPr kumimoji="1" lang="ja-JP" altLang="en-US" sz="2000" dirty="0"/>
          </a:p>
        </p:txBody>
      </p:sp>
    </p:spTree>
    <p:extLst>
      <p:ext uri="{BB962C8B-B14F-4D97-AF65-F5344CB8AC3E}">
        <p14:creationId xmlns:p14="http://schemas.microsoft.com/office/powerpoint/2010/main" val="40728608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2608</TotalTime>
  <Words>1283</Words>
  <Application>Microsoft Office PowerPoint</Application>
  <PresentationFormat>画面に合わせる (4:3)</PresentationFormat>
  <Paragraphs>182</Paragraphs>
  <Slides>36</Slides>
  <Notes>0</Notes>
  <HiddenSlides>0</HiddenSlides>
  <MMClips>2</MMClips>
  <ScaleCrop>false</ScaleCrop>
  <HeadingPairs>
    <vt:vector size="4" baseType="variant">
      <vt:variant>
        <vt:lpstr>テーマ</vt:lpstr>
      </vt:variant>
      <vt:variant>
        <vt:i4>1</vt:i4>
      </vt:variant>
      <vt:variant>
        <vt:lpstr>スライド タイトル</vt:lpstr>
      </vt:variant>
      <vt:variant>
        <vt:i4>36</vt:i4>
      </vt:variant>
    </vt:vector>
  </HeadingPairs>
  <TitlesOfParts>
    <vt:vector size="37" baseType="lpstr">
      <vt:lpstr>アーバン</vt:lpstr>
      <vt:lpstr>雑誌会</vt:lpstr>
      <vt:lpstr>目次</vt:lpstr>
      <vt:lpstr>PowerPoint プレゼンテーション</vt:lpstr>
      <vt:lpstr>要旨・導入</vt:lpstr>
      <vt:lpstr>要旨・導入</vt:lpstr>
      <vt:lpstr>PowerPoint プレゼンテーション</vt:lpstr>
      <vt:lpstr>PowerPoint プレゼンテーション</vt:lpstr>
      <vt:lpstr>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雑誌会</dc:title>
  <dc:creator>12t634</dc:creator>
  <cp:lastModifiedBy>12t634</cp:lastModifiedBy>
  <cp:revision>120</cp:revision>
  <dcterms:created xsi:type="dcterms:W3CDTF">2017-01-09T01:28:53Z</dcterms:created>
  <dcterms:modified xsi:type="dcterms:W3CDTF">2017-01-12T07:36:25Z</dcterms:modified>
</cp:coreProperties>
</file>